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notesSlides/notesSlide22.xml" ContentType="application/vnd.openxmlformats-officedocument.presentationml.notesSlide+xml"/>
  <Override PartName="/ppt/tags/tag30.xml" ContentType="application/vnd.openxmlformats-officedocument.presentationml.tags+xml"/>
  <Override PartName="/ppt/notesSlides/notesSlide23.xml" ContentType="application/vnd.openxmlformats-officedocument.presentationml.notesSlide+xml"/>
  <Override PartName="/ppt/tags/tag31.xml" ContentType="application/vnd.openxmlformats-officedocument.presentationml.tags+xml"/>
  <Override PartName="/ppt/notesSlides/notesSlide24.xml" ContentType="application/vnd.openxmlformats-officedocument.presentationml.notesSlide+xml"/>
  <Override PartName="/ppt/tags/tag32.xml" ContentType="application/vnd.openxmlformats-officedocument.presentationml.tags+xml"/>
  <Override PartName="/ppt/notesSlides/notesSlide25.xml" ContentType="application/vnd.openxmlformats-officedocument.presentationml.notesSlide+xml"/>
  <Override PartName="/ppt/tags/tag33.xml" ContentType="application/vnd.openxmlformats-officedocument.presentationml.tags+xml"/>
  <Override PartName="/ppt/notesSlides/notesSlide26.xml" ContentType="application/vnd.openxmlformats-officedocument.presentationml.notesSlide+xml"/>
  <Override PartName="/ppt/tags/tag34.xml" ContentType="application/vnd.openxmlformats-officedocument.presentationml.tags+xml"/>
  <Override PartName="/ppt/notesSlides/notesSlide27.xml" ContentType="application/vnd.openxmlformats-officedocument.presentationml.notesSlide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tags/tag36.xml" ContentType="application/vnd.openxmlformats-officedocument.presentationml.tags+xml"/>
  <Override PartName="/ppt/notesSlides/notesSlide29.xml" ContentType="application/vnd.openxmlformats-officedocument.presentationml.notesSlide+xml"/>
  <Override PartName="/ppt/tags/tag37.xml" ContentType="application/vnd.openxmlformats-officedocument.presentationml.tags+xml"/>
  <Override PartName="/ppt/notesSlides/notesSlide30.xml" ContentType="application/vnd.openxmlformats-officedocument.presentationml.notesSlide+xml"/>
  <Override PartName="/ppt/tags/tag38.xml" ContentType="application/vnd.openxmlformats-officedocument.presentationml.tags+xml"/>
  <Override PartName="/ppt/notesSlides/notesSlide31.xml" ContentType="application/vnd.openxmlformats-officedocument.presentationml.notesSlide+xml"/>
  <Override PartName="/ppt/tags/tag39.xml" ContentType="application/vnd.openxmlformats-officedocument.presentationml.tags+xml"/>
  <Override PartName="/ppt/notesSlides/notesSlide32.xml" ContentType="application/vnd.openxmlformats-officedocument.presentationml.notesSlide+xml"/>
  <Override PartName="/ppt/tags/tag40.xml" ContentType="application/vnd.openxmlformats-officedocument.presentationml.tags+xml"/>
  <Override PartName="/ppt/notesSlides/notesSlide33.xml" ContentType="application/vnd.openxmlformats-officedocument.presentationml.notesSlide+xml"/>
  <Override PartName="/ppt/tags/tag41.xml" ContentType="application/vnd.openxmlformats-officedocument.presentationml.tags+xml"/>
  <Override PartName="/ppt/notesSlides/notesSlide34.xml" ContentType="application/vnd.openxmlformats-officedocument.presentationml.notesSlide+xml"/>
  <Override PartName="/ppt/tags/tag42.xml" ContentType="application/vnd.openxmlformats-officedocument.presentationml.tags+xml"/>
  <Override PartName="/ppt/notesSlides/notesSlide35.xml" ContentType="application/vnd.openxmlformats-officedocument.presentationml.notesSlide+xml"/>
  <Override PartName="/ppt/tags/tag43.xml" ContentType="application/vnd.openxmlformats-officedocument.presentationml.tags+xml"/>
  <Override PartName="/ppt/notesSlides/notesSlide36.xml" ContentType="application/vnd.openxmlformats-officedocument.presentationml.notesSlide+xml"/>
  <Override PartName="/ppt/tags/tag44.xml" ContentType="application/vnd.openxmlformats-officedocument.presentationml.tags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70" r:id="rId1"/>
  </p:sldMasterIdLst>
  <p:notesMasterIdLst>
    <p:notesMasterId r:id="rId39"/>
  </p:notesMasterIdLst>
  <p:handoutMasterIdLst>
    <p:handoutMasterId r:id="rId40"/>
  </p:handoutMasterIdLst>
  <p:sldIdLst>
    <p:sldId id="643" r:id="rId2"/>
    <p:sldId id="589" r:id="rId3"/>
    <p:sldId id="591" r:id="rId4"/>
    <p:sldId id="592" r:id="rId5"/>
    <p:sldId id="593" r:id="rId6"/>
    <p:sldId id="594" r:id="rId7"/>
    <p:sldId id="595" r:id="rId8"/>
    <p:sldId id="629" r:id="rId9"/>
    <p:sldId id="630" r:id="rId10"/>
    <p:sldId id="598" r:id="rId11"/>
    <p:sldId id="633" r:id="rId12"/>
    <p:sldId id="632" r:id="rId13"/>
    <p:sldId id="631" r:id="rId14"/>
    <p:sldId id="605" r:id="rId15"/>
    <p:sldId id="639" r:id="rId16"/>
    <p:sldId id="640" r:id="rId17"/>
    <p:sldId id="641" r:id="rId18"/>
    <p:sldId id="637" r:id="rId19"/>
    <p:sldId id="642" r:id="rId20"/>
    <p:sldId id="606" r:id="rId21"/>
    <p:sldId id="607" r:id="rId22"/>
    <p:sldId id="608" r:id="rId23"/>
    <p:sldId id="609" r:id="rId24"/>
    <p:sldId id="610" r:id="rId25"/>
    <p:sldId id="611" r:id="rId26"/>
    <p:sldId id="612" r:id="rId27"/>
    <p:sldId id="613" r:id="rId28"/>
    <p:sldId id="614" r:id="rId29"/>
    <p:sldId id="615" r:id="rId30"/>
    <p:sldId id="617" r:id="rId31"/>
    <p:sldId id="618" r:id="rId32"/>
    <p:sldId id="619" r:id="rId33"/>
    <p:sldId id="620" r:id="rId34"/>
    <p:sldId id="621" r:id="rId35"/>
    <p:sldId id="623" r:id="rId36"/>
    <p:sldId id="625" r:id="rId37"/>
    <p:sldId id="626" r:id="rId38"/>
  </p:sldIdLst>
  <p:sldSz cx="9144000" cy="6858000" type="screen4x3"/>
  <p:notesSz cx="7315200" cy="96012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  <p15:guide id="3" orient="horz" pos="2929">
          <p15:clr>
            <a:srgbClr val="A4A3A4"/>
          </p15:clr>
        </p15:guide>
        <p15:guide id="4" pos="2208">
          <p15:clr>
            <a:srgbClr val="A4A3A4"/>
          </p15:clr>
        </p15:guide>
        <p15:guide id="5" orient="horz" pos="3124">
          <p15:clr>
            <a:srgbClr val="A4A3A4"/>
          </p15:clr>
        </p15:guide>
        <p15:guide id="6" pos="24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567F98"/>
    <a:srgbClr val="496B80"/>
    <a:srgbClr val="C7D6DF"/>
    <a:srgbClr val="003D7D"/>
    <a:srgbClr val="0056AC"/>
    <a:srgbClr val="C1E0FF"/>
    <a:srgbClr val="002060"/>
    <a:srgbClr val="B5ECF9"/>
    <a:srgbClr val="007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ADDC5-16DE-914C-A90D-D46293CBD147}" v="15" dt="2023-01-23T12:40:20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5918" autoAdjust="0"/>
  </p:normalViewPr>
  <p:slideViewPr>
    <p:cSldViewPr snapToGrid="0">
      <p:cViewPr varScale="1">
        <p:scale>
          <a:sx n="123" d="100"/>
          <a:sy n="123" d="100"/>
        </p:scale>
        <p:origin x="1784" y="168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>
        <p:guide orient="horz" pos="3025"/>
        <p:guide pos="2304"/>
        <p:guide orient="horz" pos="2929"/>
        <p:guide pos="2208"/>
        <p:guide orient="horz" pos="3124"/>
        <p:guide pos="24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67EADDC5-16DE-914C-A90D-D46293CBD147}"/>
    <pc:docChg chg="undo custSel delSld modSld">
      <pc:chgData name="Kyle Clark" userId="8386f11d-aac6-4cfc-9b3b-2b64aed7b16f" providerId="ADAL" clId="{67EADDC5-16DE-914C-A90D-D46293CBD147}" dt="2023-01-23T12:42:24.560" v="92" actId="2696"/>
      <pc:docMkLst>
        <pc:docMk/>
      </pc:docMkLst>
      <pc:sldChg chg="modSp mod">
        <pc:chgData name="Kyle Clark" userId="8386f11d-aac6-4cfc-9b3b-2b64aed7b16f" providerId="ADAL" clId="{67EADDC5-16DE-914C-A90D-D46293CBD147}" dt="2023-01-23T12:31:36.556" v="7" actId="20577"/>
        <pc:sldMkLst>
          <pc:docMk/>
          <pc:sldMk cId="424251328" sldId="592"/>
        </pc:sldMkLst>
        <pc:spChg chg="mod">
          <ac:chgData name="Kyle Clark" userId="8386f11d-aac6-4cfc-9b3b-2b64aed7b16f" providerId="ADAL" clId="{67EADDC5-16DE-914C-A90D-D46293CBD147}" dt="2023-01-23T12:31:36.556" v="7" actId="20577"/>
          <ac:spMkLst>
            <pc:docMk/>
            <pc:sldMk cId="424251328" sldId="592"/>
            <ac:spMk id="6" creationId="{00000000-0000-0000-0000-000000000000}"/>
          </ac:spMkLst>
        </pc:spChg>
      </pc:sldChg>
      <pc:sldChg chg="modSp mod">
        <pc:chgData name="Kyle Clark" userId="8386f11d-aac6-4cfc-9b3b-2b64aed7b16f" providerId="ADAL" clId="{67EADDC5-16DE-914C-A90D-D46293CBD147}" dt="2023-01-23T12:33:43.313" v="10" actId="20577"/>
        <pc:sldMkLst>
          <pc:docMk/>
          <pc:sldMk cId="1556231800" sldId="593"/>
        </pc:sldMkLst>
        <pc:spChg chg="mod">
          <ac:chgData name="Kyle Clark" userId="8386f11d-aac6-4cfc-9b3b-2b64aed7b16f" providerId="ADAL" clId="{67EADDC5-16DE-914C-A90D-D46293CBD147}" dt="2023-01-23T12:33:43.313" v="10" actId="20577"/>
          <ac:spMkLst>
            <pc:docMk/>
            <pc:sldMk cId="1556231800" sldId="593"/>
            <ac:spMk id="6" creationId="{00000000-0000-0000-0000-000000000000}"/>
          </ac:spMkLst>
        </pc:spChg>
      </pc:sldChg>
      <pc:sldChg chg="addSp delSp modSp mod modAnim chgLayout">
        <pc:chgData name="Kyle Clark" userId="8386f11d-aac6-4cfc-9b3b-2b64aed7b16f" providerId="ADAL" clId="{67EADDC5-16DE-914C-A90D-D46293CBD147}" dt="2023-01-23T12:40:20.976" v="91" actId="478"/>
        <pc:sldMkLst>
          <pc:docMk/>
          <pc:sldMk cId="3090973674" sldId="608"/>
        </pc:sldMkLst>
        <pc:spChg chg="add del mod ord">
          <ac:chgData name="Kyle Clark" userId="8386f11d-aac6-4cfc-9b3b-2b64aed7b16f" providerId="ADAL" clId="{67EADDC5-16DE-914C-A90D-D46293CBD147}" dt="2023-01-23T12:40:16.074" v="90" actId="478"/>
          <ac:spMkLst>
            <pc:docMk/>
            <pc:sldMk cId="3090973674" sldId="608"/>
            <ac:spMk id="2" creationId="{595635CE-89C6-A247-A3AD-9EA5F187544A}"/>
          </ac:spMkLst>
        </pc:spChg>
        <pc:spChg chg="mod ord">
          <ac:chgData name="Kyle Clark" userId="8386f11d-aac6-4cfc-9b3b-2b64aed7b16f" providerId="ADAL" clId="{67EADDC5-16DE-914C-A90D-D46293CBD147}" dt="2023-01-23T12:38:38.993" v="17" actId="700"/>
          <ac:spMkLst>
            <pc:docMk/>
            <pc:sldMk cId="3090973674" sldId="608"/>
            <ac:spMk id="3" creationId="{00000000-0000-0000-0000-000000000000}"/>
          </ac:spMkLst>
        </pc:spChg>
        <pc:spChg chg="add del mod">
          <ac:chgData name="Kyle Clark" userId="8386f11d-aac6-4cfc-9b3b-2b64aed7b16f" providerId="ADAL" clId="{67EADDC5-16DE-914C-A90D-D46293CBD147}" dt="2023-01-23T12:40:20.976" v="91" actId="478"/>
          <ac:spMkLst>
            <pc:docMk/>
            <pc:sldMk cId="3090973674" sldId="608"/>
            <ac:spMk id="4" creationId="{8E41B0EF-F041-5A4C-B4C8-787381BF8FD2}"/>
          </ac:spMkLst>
        </pc:spChg>
        <pc:spChg chg="mod ord">
          <ac:chgData name="Kyle Clark" userId="8386f11d-aac6-4cfc-9b3b-2b64aed7b16f" providerId="ADAL" clId="{67EADDC5-16DE-914C-A90D-D46293CBD147}" dt="2023-01-23T12:38:38.993" v="17" actId="700"/>
          <ac:spMkLst>
            <pc:docMk/>
            <pc:sldMk cId="3090973674" sldId="608"/>
            <ac:spMk id="5" creationId="{00000000-0000-0000-0000-000000000000}"/>
          </ac:spMkLst>
        </pc:spChg>
        <pc:spChg chg="add mod">
          <ac:chgData name="Kyle Clark" userId="8386f11d-aac6-4cfc-9b3b-2b64aed7b16f" providerId="ADAL" clId="{67EADDC5-16DE-914C-A90D-D46293CBD147}" dt="2023-01-23T12:40:11.720" v="89"/>
          <ac:spMkLst>
            <pc:docMk/>
            <pc:sldMk cId="3090973674" sldId="608"/>
            <ac:spMk id="9" creationId="{2AF11445-26FF-8548-884B-965C7F34BB11}"/>
          </ac:spMkLst>
        </pc:spChg>
        <pc:picChg chg="mod">
          <ac:chgData name="Kyle Clark" userId="8386f11d-aac6-4cfc-9b3b-2b64aed7b16f" providerId="ADAL" clId="{67EADDC5-16DE-914C-A90D-D46293CBD147}" dt="2023-01-23T12:38:24.547" v="16" actId="1076"/>
          <ac:picMkLst>
            <pc:docMk/>
            <pc:sldMk cId="3090973674" sldId="608"/>
            <ac:picMk id="7" creationId="{00000000-0000-0000-0000-000000000000}"/>
          </ac:picMkLst>
        </pc:picChg>
        <pc:picChg chg="mod">
          <ac:chgData name="Kyle Clark" userId="8386f11d-aac6-4cfc-9b3b-2b64aed7b16f" providerId="ADAL" clId="{67EADDC5-16DE-914C-A90D-D46293CBD147}" dt="2023-01-23T12:38:22.785" v="15" actId="1076"/>
          <ac:picMkLst>
            <pc:docMk/>
            <pc:sldMk cId="3090973674" sldId="608"/>
            <ac:picMk id="8" creationId="{00000000-0000-0000-0000-000000000000}"/>
          </ac:picMkLst>
        </pc:picChg>
      </pc:sldChg>
      <pc:sldChg chg="del">
        <pc:chgData name="Kyle Clark" userId="8386f11d-aac6-4cfc-9b3b-2b64aed7b16f" providerId="ADAL" clId="{67EADDC5-16DE-914C-A90D-D46293CBD147}" dt="2023-01-23T12:42:24.560" v="92" actId="2696"/>
        <pc:sldMkLst>
          <pc:docMk/>
          <pc:sldMk cId="1867144668" sldId="6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6" tIns="47943" rIns="95886" bIns="47943" numCol="1" anchor="t" anchorCtr="0" compatLnSpc="1">
            <a:prstTxWarp prst="textNoShape">
              <a:avLst/>
            </a:prstTxWarp>
          </a:bodyPr>
          <a:lstStyle>
            <a:lvl1pPr defTabSz="959463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6" tIns="47943" rIns="95886" bIns="47943" numCol="1" anchor="t" anchorCtr="0" compatLnSpc="1">
            <a:prstTxWarp prst="textNoShape">
              <a:avLst/>
            </a:prstTxWarp>
          </a:bodyPr>
          <a:lstStyle>
            <a:lvl1pPr algn="r" defTabSz="959463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6" tIns="47943" rIns="95886" bIns="47943" numCol="1" anchor="b" anchorCtr="0" compatLnSpc="1">
            <a:prstTxWarp prst="textNoShape">
              <a:avLst/>
            </a:prstTxWarp>
          </a:bodyPr>
          <a:lstStyle>
            <a:lvl1pPr defTabSz="959463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Standardized Field Sobriety Testing Introduction to Drugged Driving</a:t>
            </a:r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6" tIns="47943" rIns="95886" bIns="47943" numCol="1" anchor="b" anchorCtr="0" compatLnSpc="1">
            <a:prstTxWarp prst="textNoShape">
              <a:avLst/>
            </a:prstTxWarp>
          </a:bodyPr>
          <a:lstStyle>
            <a:lvl1pPr algn="r" defTabSz="959463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CC67F1A-F2AC-44A1-987E-0D5BEB628C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2763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>
            <a:lvl1pPr algn="l" defTabSz="96615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3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>
            <a:lvl1pPr algn="ctr" defTabSz="96615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Introduction to Drugged Driving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>
            <a:lvl1pPr algn="r" defTabSz="96615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42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16982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32543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3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10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20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7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245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2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387" y="3116455"/>
            <a:ext cx="64483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6165296" algn="r"/>
              </a:tabLst>
            </a:pP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84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126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06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28813" y="238125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4830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03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28813" y="238125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720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70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25425"/>
            <a:ext cx="3398837" cy="254952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3642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6218318" algn="r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4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37705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6165296" algn="r"/>
              </a:tabLst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75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483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39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20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24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50825"/>
            <a:ext cx="3400425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4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37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7700" y="250825"/>
            <a:ext cx="3402013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89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44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50825"/>
            <a:ext cx="3400425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20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143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49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01613"/>
            <a:ext cx="3400425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245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14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126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476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78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270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24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397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2455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01613"/>
            <a:ext cx="3400425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36426" cy="6044034"/>
          </a:xfrm>
        </p:spPr>
        <p:txBody>
          <a:bodyPr/>
          <a:lstStyle/>
          <a:p>
            <a:pPr defTabSz="914266">
              <a:lnSpc>
                <a:spcPct val="100000"/>
              </a:lnSpc>
              <a:spcBef>
                <a:spcPts val="0"/>
              </a:spcBef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49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270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30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63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397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8764" y="3116455"/>
            <a:ext cx="63889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80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7700" y="250825"/>
            <a:ext cx="3402013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2455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913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65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4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934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549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067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27013"/>
            <a:ext cx="3400425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7704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2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143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1267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27013"/>
            <a:ext cx="3402013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8764" y="3116455"/>
            <a:ext cx="637704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20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126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4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4830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52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50825"/>
            <a:ext cx="3400425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4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27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892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baseline="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8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16-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78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3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51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37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Overview – Introduction to Drugged Driving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16-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103511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640896"/>
            <a:ext cx="8229600" cy="640080"/>
          </a:xfrm>
        </p:spPr>
        <p:txBody>
          <a:bodyPr/>
          <a:lstStyle/>
          <a:p>
            <a:r>
              <a:rPr lang="en-US" altLang="en-US" dirty="0"/>
              <a:t>Introduction to Drugged Driving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44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72375" y="679101"/>
            <a:ext cx="8544660" cy="943221"/>
          </a:xfrm>
        </p:spPr>
        <p:txBody>
          <a:bodyPr/>
          <a:lstStyle/>
          <a:p>
            <a:r>
              <a:rPr lang="en-US" altLang="en-US" dirty="0"/>
              <a:t>Eye Examinations:</a:t>
            </a:r>
            <a:br>
              <a:rPr lang="en-US" altLang="en-US" dirty="0"/>
            </a:br>
            <a:r>
              <a:rPr lang="en-US" altLang="en-US" dirty="0"/>
              <a:t>Detecting Signs of Drug Influence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11" descr="IV-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44" y="2638401"/>
            <a:ext cx="4938712" cy="3392487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49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Gaze Nystagmus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48640" y="1676400"/>
            <a:ext cx="8213725" cy="2543908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Resting Nystagmus – Occurs as eyes gaze straight ahead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HGN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VGN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73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25439" y="541942"/>
            <a:ext cx="8052179" cy="922805"/>
          </a:xfrm>
        </p:spPr>
        <p:txBody>
          <a:bodyPr/>
          <a:lstStyle/>
          <a:p>
            <a:r>
              <a:rPr lang="en-US" altLang="en-US" dirty="0"/>
              <a:t>Resting Nystagmus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5" y="1751591"/>
            <a:ext cx="6152030" cy="4101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33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533400"/>
            <a:ext cx="8051800" cy="718625"/>
          </a:xfrm>
        </p:spPr>
        <p:txBody>
          <a:bodyPr/>
          <a:lstStyle/>
          <a:p>
            <a:r>
              <a:rPr lang="en-US" altLang="en-US" dirty="0"/>
              <a:t>Horizontal 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P1010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41" y="1682750"/>
            <a:ext cx="6016545" cy="4513263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524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Vertical Gaze Nystagmus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93" y="1779792"/>
            <a:ext cx="5836222" cy="4377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348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652463"/>
            <a:ext cx="9144000" cy="762000"/>
          </a:xfrm>
        </p:spPr>
        <p:txBody>
          <a:bodyPr/>
          <a:lstStyle/>
          <a:p>
            <a:r>
              <a:rPr lang="en-US" altLang="en-US" dirty="0"/>
              <a:t>Pupil Size Observations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E18AA47E-9649-48F8-AB34-679E91E8514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881063" y="2676525"/>
          <a:ext cx="3352800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276733" imgH="2563988" progId="">
                  <p:embed/>
                </p:oleObj>
              </mc:Choice>
              <mc:Fallback>
                <p:oleObj r:id="rId4" imgW="3276733" imgH="2563988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2676525"/>
                        <a:ext cx="3352800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4648200" y="2679700"/>
          <a:ext cx="36576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657488" imgH="2281403" progId="">
                  <p:embed/>
                </p:oleObj>
              </mc:Choice>
              <mc:Fallback>
                <p:oleObj r:id="rId6" imgW="3657488" imgH="2281403" progId="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679700"/>
                        <a:ext cx="36576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598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92125"/>
            <a:ext cx="8534400" cy="762000"/>
          </a:xfrm>
        </p:spPr>
        <p:txBody>
          <a:bodyPr/>
          <a:lstStyle/>
          <a:p>
            <a:r>
              <a:rPr lang="en-US" altLang="en-US"/>
              <a:t>Dilated Pupils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E18AA47E-9649-48F8-AB34-679E91E8514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759920"/>
              </p:ext>
            </p:extLst>
          </p:nvPr>
        </p:nvGraphicFramePr>
        <p:xfrm>
          <a:off x="2046659" y="1859280"/>
          <a:ext cx="5050682" cy="435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276733" imgH="2563988" progId="">
                  <p:embed/>
                </p:oleObj>
              </mc:Choice>
              <mc:Fallback>
                <p:oleObj r:id="rId4" imgW="3276733" imgH="2563988" progId="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659" y="1859280"/>
                        <a:ext cx="5050682" cy="4351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55361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519113" y="565150"/>
            <a:ext cx="8051800" cy="582613"/>
          </a:xfrm>
        </p:spPr>
        <p:txBody>
          <a:bodyPr/>
          <a:lstStyle/>
          <a:p>
            <a:r>
              <a:rPr lang="en-US" altLang="en-US"/>
              <a:t>Constricted Pupils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3584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916980"/>
              </p:ext>
            </p:extLst>
          </p:nvPr>
        </p:nvGraphicFramePr>
        <p:xfrm>
          <a:off x="1979137" y="1936348"/>
          <a:ext cx="5131753" cy="4067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657488" imgH="2281403" progId="">
                  <p:embed/>
                </p:oleObj>
              </mc:Choice>
              <mc:Fallback>
                <p:oleObj r:id="rId4" imgW="3657488" imgH="2281403" progId="">
                  <p:embed/>
                  <p:pic>
                    <p:nvPicPr>
                      <p:cNvPr id="3584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137" y="1936348"/>
                        <a:ext cx="5131753" cy="4067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53416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457200"/>
            <a:ext cx="8051800" cy="1454150"/>
          </a:xfrm>
        </p:spPr>
        <p:txBody>
          <a:bodyPr/>
          <a:lstStyle/>
          <a:p>
            <a:r>
              <a:rPr lang="en-US" altLang="en-US" dirty="0"/>
              <a:t>Medical Conditions That May Mimic Drug Impairment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6927" y="2243859"/>
            <a:ext cx="3193255" cy="2438977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Head Trauma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Stroke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Diabetes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Conjunctivitis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43800" y="2243859"/>
            <a:ext cx="3193255" cy="24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Shock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Multiple Sclerosis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Other Conditions</a:t>
            </a:r>
          </a:p>
          <a:p>
            <a:pPr marL="285750" indent="-285750">
              <a:spcBef>
                <a:spcPts val="1200"/>
              </a:spcBef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3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3172" y="542180"/>
            <a:ext cx="8051800" cy="582613"/>
          </a:xfrm>
        </p:spPr>
        <p:txBody>
          <a:bodyPr/>
          <a:lstStyle/>
          <a:p>
            <a:r>
              <a:rPr lang="en-US" altLang="en-US" dirty="0"/>
              <a:t>Methods of Administration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261225" cy="2087562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Oral 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Injection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Insufflation 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Inhalation 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Transdermal</a:t>
            </a:r>
          </a:p>
          <a:p>
            <a:pPr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2" y="1453662"/>
            <a:ext cx="8305800" cy="4903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31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44810" y="1583140"/>
            <a:ext cx="8229928" cy="4386726"/>
          </a:xfrm>
        </p:spPr>
        <p:txBody>
          <a:bodyPr/>
          <a:lstStyle/>
          <a:p>
            <a:pPr marL="285750" lvl="0" indent="-285750">
              <a:spcBef>
                <a:spcPts val="1200"/>
              </a:spcBef>
              <a:spcAft>
                <a:spcPts val="0"/>
              </a:spcAft>
            </a:pPr>
            <a:r>
              <a:rPr lang="en-US" kern="1200" dirty="0">
                <a:latin typeface="Arial" charset="0"/>
              </a:rPr>
              <a:t>Define term "drug"</a:t>
            </a: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Arial" charset="0"/>
              </a:rPr>
              <a:t>Describe drug involvement in motor vehicle crashes</a:t>
            </a: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Arial" charset="0"/>
              </a:rPr>
              <a:t>Name categories of drugs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Intro-</a:t>
            </a:r>
            <a:fld id="{616C62AE-A083-4311-B097-89342DFB87D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F0945EE7-960D-4866-8E64-06D562CC6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6998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2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26702"/>
            <a:ext cx="8052179" cy="1027778"/>
          </a:xfrm>
        </p:spPr>
        <p:txBody>
          <a:bodyPr/>
          <a:lstStyle/>
          <a:p>
            <a:r>
              <a:rPr lang="en-US" altLang="en-US" dirty="0"/>
              <a:t>Drug Categories and Their Observable Effects 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84947" y="1920077"/>
            <a:ext cx="4143205" cy="2217815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CNS Depressants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CNS Stimulants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Hallucinogens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Dissociative Anesthetics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5000795" y="1920076"/>
            <a:ext cx="4143205" cy="221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Narcotic Analgesics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Inhalants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Cannabis </a:t>
            </a:r>
          </a:p>
          <a:p>
            <a:pPr>
              <a:spcBef>
                <a:spcPts val="1200"/>
              </a:spcBef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6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87681"/>
            <a:ext cx="8052179" cy="746759"/>
          </a:xfrm>
        </p:spPr>
        <p:txBody>
          <a:bodyPr/>
          <a:lstStyle/>
          <a:p>
            <a:r>
              <a:rPr lang="en-US" altLang="en-US" dirty="0"/>
              <a:t>CNS Depressants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54713" y="1666581"/>
            <a:ext cx="8024884" cy="4386726"/>
          </a:xfrm>
        </p:spPr>
        <p:txBody>
          <a:bodyPr/>
          <a:lstStyle/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Alcohol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Barbiturates (Secobarbital)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Non barbiturates (GHB/Soma)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Anti-Anxiety Tranquilizers (Valium/Xanax)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Antidepressants (Prozac/Elavil)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Muscle relaxants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66" r="2581" b="2289"/>
          <a:stretch/>
        </p:blipFill>
        <p:spPr bwMode="auto">
          <a:xfrm>
            <a:off x="7187099" y="1486883"/>
            <a:ext cx="1594371" cy="217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2617" r="949" b="2248"/>
          <a:stretch/>
        </p:blipFill>
        <p:spPr bwMode="auto">
          <a:xfrm>
            <a:off x="6676845" y="4062289"/>
            <a:ext cx="2182397" cy="160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8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Indicators of </a:t>
            </a:r>
            <a:br>
              <a:rPr lang="en-US" altLang="en-US" dirty="0"/>
            </a:br>
            <a:r>
              <a:rPr lang="en-US" altLang="en-US" dirty="0"/>
              <a:t>CNS Depressant Influence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1453" r="1837" b="1484"/>
          <a:stretch/>
        </p:blipFill>
        <p:spPr bwMode="auto">
          <a:xfrm>
            <a:off x="6583892" y="3780468"/>
            <a:ext cx="1866711" cy="250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855" r="1137" b="2193"/>
          <a:stretch/>
        </p:blipFill>
        <p:spPr bwMode="auto">
          <a:xfrm>
            <a:off x="6353584" y="1857285"/>
            <a:ext cx="2327329" cy="17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AF11445-26FF-8548-884B-965C7F34BB11}"/>
              </a:ext>
            </a:extLst>
          </p:cNvPr>
          <p:cNvSpPr txBox="1">
            <a:spLocks/>
          </p:cNvSpPr>
          <p:nvPr/>
        </p:nvSpPr>
        <p:spPr bwMode="auto">
          <a:xfrm>
            <a:off x="518615" y="2225040"/>
            <a:ext cx="7162345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b="0">
                <a:solidFill>
                  <a:srgbClr val="000000"/>
                </a:solidFill>
                <a:latin typeface="+mj-lt"/>
              </a:defRPr>
            </a:lvl2pPr>
            <a:lvl3pPr marL="800100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600" b="0">
                <a:solidFill>
                  <a:srgbClr val="000000"/>
                </a:solidFill>
                <a:latin typeface="+mj-lt"/>
              </a:defRPr>
            </a:lvl3pPr>
            <a:lvl4pPr marL="1143000" indent="-33972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defRPr/>
            </a:pPr>
            <a:r>
              <a:rPr lang="en-US" kern="0" dirty="0"/>
              <a:t>Drunk-like behavior</a:t>
            </a:r>
          </a:p>
          <a:p>
            <a:pPr marL="285750" indent="-285750">
              <a:spcBef>
                <a:spcPts val="1200"/>
              </a:spcBef>
              <a:defRPr/>
            </a:pPr>
            <a:r>
              <a:rPr lang="en-US" kern="0" dirty="0"/>
              <a:t>Thick, slurred speech</a:t>
            </a:r>
          </a:p>
          <a:p>
            <a:pPr marL="285750" indent="-285750">
              <a:spcBef>
                <a:spcPts val="1200"/>
              </a:spcBef>
              <a:defRPr/>
            </a:pPr>
            <a:r>
              <a:rPr lang="en-US" kern="0" dirty="0"/>
              <a:t>Uncoordinated</a:t>
            </a:r>
          </a:p>
          <a:p>
            <a:pPr>
              <a:spcBef>
                <a:spcPts val="1200"/>
              </a:spcBef>
              <a:defRPr/>
            </a:pPr>
            <a:endParaRPr lang="en-US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9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41942"/>
            <a:ext cx="8052179" cy="707738"/>
          </a:xfrm>
        </p:spPr>
        <p:txBody>
          <a:bodyPr/>
          <a:lstStyle/>
          <a:p>
            <a:r>
              <a:rPr lang="en-US" altLang="en-US" dirty="0"/>
              <a:t>CNS Stimulants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888308" y="1706880"/>
            <a:ext cx="8081067" cy="406486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Cocaine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Amphetamines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Methamphetamine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6" descr="coca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175125"/>
            <a:ext cx="2954337" cy="19573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methamphetam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143375"/>
            <a:ext cx="1962150" cy="19986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7" descr="amphetami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3387725"/>
            <a:ext cx="1822450" cy="2752725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1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65742"/>
            <a:ext cx="8052179" cy="1027778"/>
          </a:xfrm>
        </p:spPr>
        <p:txBody>
          <a:bodyPr/>
          <a:lstStyle/>
          <a:p>
            <a:r>
              <a:rPr lang="en-US" altLang="en-US" dirty="0"/>
              <a:t>Indicators of</a:t>
            </a:r>
            <a:br>
              <a:rPr lang="en-US" altLang="en-US" dirty="0"/>
            </a:br>
            <a:r>
              <a:rPr lang="en-US" altLang="en-US" dirty="0"/>
              <a:t>CNS Stimulant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5" y="2225040"/>
            <a:ext cx="7162345" cy="256032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Hyperactive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Nervousness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Talkative</a:t>
            </a:r>
          </a:p>
          <a:p>
            <a:pPr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Picture 2" descr="hdcl10mh2yr - valladolid, learning disabilities (social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90" y="2944909"/>
            <a:ext cx="4695825" cy="3190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8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57182"/>
            <a:ext cx="8052179" cy="582804"/>
          </a:xfrm>
        </p:spPr>
        <p:txBody>
          <a:bodyPr/>
          <a:lstStyle/>
          <a:p>
            <a:r>
              <a:rPr lang="en-US" altLang="en-US" dirty="0"/>
              <a:t>Hallucinogens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5" y="2194560"/>
            <a:ext cx="3915274" cy="377530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Peyote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Salvia </a:t>
            </a:r>
            <a:r>
              <a:rPr lang="en-US" altLang="en-US" dirty="0" err="1"/>
              <a:t>Divinorum</a:t>
            </a:r>
            <a:endParaRPr lang="en-US" altLang="en-US" dirty="0"/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LSD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MDMA (Ecstasy)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Picture 6" descr="peyo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19" y="3616325"/>
            <a:ext cx="3406775" cy="2287588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804723"/>
              </p:ext>
            </p:extLst>
          </p:nvPr>
        </p:nvGraphicFramePr>
        <p:xfrm>
          <a:off x="5315169" y="1360488"/>
          <a:ext cx="3398837" cy="199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8980973" imgH="5267829" progId="">
                  <p:embed/>
                </p:oleObj>
              </mc:Choice>
              <mc:Fallback>
                <p:oleObj name="Drawing" r:id="rId5" imgW="8980973" imgH="5267829" progId="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5169" y="1360488"/>
                        <a:ext cx="3398837" cy="19923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2524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80982"/>
            <a:ext cx="8052179" cy="1140006"/>
          </a:xfrm>
        </p:spPr>
        <p:txBody>
          <a:bodyPr/>
          <a:lstStyle/>
          <a:p>
            <a:r>
              <a:rPr lang="en-US" altLang="en-US" dirty="0"/>
              <a:t>Indicators of </a:t>
            </a:r>
            <a:br>
              <a:rPr lang="en-US" altLang="en-US" dirty="0"/>
            </a:br>
            <a:r>
              <a:rPr lang="en-US" altLang="en-US" dirty="0"/>
              <a:t>Hallucinogen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82582" y="2154388"/>
            <a:ext cx="4100932" cy="3202703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Body tremors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Dazed appearance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dirty="0"/>
              <a:t>Difficulty with speech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dirty="0"/>
              <a:t>Disoriented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Hallucinations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dirty="0"/>
              <a:t>Nausea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600830" y="2154388"/>
            <a:ext cx="4281487" cy="320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+mj-lt"/>
                <a:cs typeface="+mn-cs"/>
              </a:rPr>
              <a:t>Paranoia</a:t>
            </a: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solidFill>
                  <a:srgbClr val="000000"/>
                </a:solidFill>
                <a:latin typeface="+mj-lt"/>
              </a:rPr>
              <a:t>Perspiring</a:t>
            </a:r>
            <a:endParaRPr lang="en-US" sz="2600" kern="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+mj-lt"/>
                <a:cs typeface="+mn-cs"/>
              </a:rPr>
              <a:t>Piloerection (goose bumps)</a:t>
            </a: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solidFill>
                  <a:srgbClr val="000000"/>
                </a:solidFill>
                <a:latin typeface="+mj-lt"/>
              </a:rPr>
              <a:t>Uncoordinated</a:t>
            </a:r>
            <a:endParaRPr lang="en-US" sz="2600" kern="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57150" indent="-57150" eaLnBrk="0" hangingPunct="0">
              <a:spcBef>
                <a:spcPts val="1200"/>
              </a:spcBef>
              <a:defRPr/>
            </a:pPr>
            <a:endParaRPr lang="en-US" sz="2600" kern="0" dirty="0">
              <a:solidFill>
                <a:srgbClr val="000000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47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41942"/>
            <a:ext cx="8052179" cy="582804"/>
          </a:xfrm>
        </p:spPr>
        <p:txBody>
          <a:bodyPr/>
          <a:lstStyle/>
          <a:p>
            <a:r>
              <a:rPr lang="en-US" altLang="en-US" dirty="0"/>
              <a:t>Dissociative Anesthetics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903548" y="1583140"/>
            <a:ext cx="8065827" cy="43867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PCP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Ketamine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DXM</a:t>
            </a:r>
          </a:p>
          <a:p>
            <a:pPr marL="0" indent="0"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14" descr="II-5 fi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75" y="1490663"/>
            <a:ext cx="2800350" cy="2076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61" y="3659590"/>
            <a:ext cx="2841625" cy="2343150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047376"/>
              </p:ext>
            </p:extLst>
          </p:nvPr>
        </p:nvGraphicFramePr>
        <p:xfrm>
          <a:off x="903548" y="3673475"/>
          <a:ext cx="3316287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6" imgW="6638838" imgH="4505941" progId="">
                  <p:embed/>
                </p:oleObj>
              </mc:Choice>
              <mc:Fallback>
                <p:oleObj name="Drawing" r:id="rId6" imgW="6638838" imgH="4505941" progId="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548" y="3673475"/>
                        <a:ext cx="3316287" cy="22494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3997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Pam.Mccaskill\AppData\Local\Microsoft\Windows\Temporary Internet Files\Content.IE5\MZV7RO0R\5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41" y="4370880"/>
            <a:ext cx="3550919" cy="19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80982"/>
            <a:ext cx="8052179" cy="1073498"/>
          </a:xfrm>
        </p:spPr>
        <p:txBody>
          <a:bodyPr/>
          <a:lstStyle/>
          <a:p>
            <a:r>
              <a:rPr lang="en-US" altLang="en-US" dirty="0"/>
              <a:t>Indicators of Dissociative Anesthetic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904273" y="1745368"/>
            <a:ext cx="3582936" cy="273426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Blank stare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Confused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Incomplete verbal responses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Muscle rigidity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861023" y="1745368"/>
            <a:ext cx="4176759" cy="273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Perspiring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Possibly violent and combative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Repetitive speech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Warm to touch 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sz="2800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4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72422"/>
            <a:ext cx="8052179" cy="582804"/>
          </a:xfrm>
        </p:spPr>
        <p:txBody>
          <a:bodyPr/>
          <a:lstStyle/>
          <a:p>
            <a:r>
              <a:rPr lang="en-US" altLang="en-US" dirty="0"/>
              <a:t>Narcotic Analgesics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5" y="1691640"/>
            <a:ext cx="8189287" cy="42782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Heroin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Morphine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Codeine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Synthetic Opiates (e.g., Methadone, Fentanyl)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8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4" y="1659988"/>
            <a:ext cx="8175220" cy="46228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Describe signs associated with drug categories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Describe medical conditions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Describe procedures for dealing with drug- or medically-impaired subjects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180EE124-F1BD-425A-8833-123BA490C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6998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0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50502"/>
            <a:ext cx="8052179" cy="1119218"/>
          </a:xfrm>
        </p:spPr>
        <p:txBody>
          <a:bodyPr/>
          <a:lstStyle/>
          <a:p>
            <a:r>
              <a:rPr lang="en-US" altLang="en-US" dirty="0"/>
              <a:t>Indicators of</a:t>
            </a:r>
            <a:br>
              <a:rPr lang="en-US" altLang="en-US" dirty="0"/>
            </a:br>
            <a:r>
              <a:rPr lang="en-US" altLang="en-US" dirty="0"/>
              <a:t>Narcotic Analgesic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59558" y="1848604"/>
            <a:ext cx="3836951" cy="4286725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Depressed reflexes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Droopy eyelids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Dry mouth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Itching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“On the nod”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Puncture marks may </a:t>
            </a:r>
            <a:br>
              <a:rPr lang="en-US" altLang="en-US" dirty="0"/>
            </a:br>
            <a:r>
              <a:rPr lang="en-US" altLang="en-US" dirty="0"/>
              <a:t>be evident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Slow, low, raspy speech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3010" name="Picture 2" descr="C:\Users\Pam.Mccaskill\AppData\Local\Microsoft\Windows\Temporary Internet Files\Content.IE5\8X70KAV4\shutterstock_221579221-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29" y="1927199"/>
            <a:ext cx="4069899" cy="27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0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602902"/>
            <a:ext cx="8052179" cy="582804"/>
          </a:xfrm>
        </p:spPr>
        <p:txBody>
          <a:bodyPr/>
          <a:lstStyle/>
          <a:p>
            <a:r>
              <a:rPr lang="en-US" altLang="en-US" dirty="0"/>
              <a:t>Inhalants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Various glues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Paint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Gasoline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Aerosol sprays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Nitrous Oxide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Ether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Amyl Nitrite </a:t>
            </a:r>
          </a:p>
          <a:p>
            <a:pPr marL="457200" indent="-457200">
              <a:spcBef>
                <a:spcPts val="1200"/>
              </a:spcBef>
              <a:buFontTx/>
              <a:buChar char="•"/>
            </a:pP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4303713" y="3144838"/>
          <a:ext cx="217170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2171859" imgH="3209828" progId="MS_ClipArt_Gallery.2">
                  <p:embed/>
                </p:oleObj>
              </mc:Choice>
              <mc:Fallback>
                <p:oleObj name="Clip" r:id="rId4" imgW="2171859" imgH="3209828" progId="MS_ClipArt_Gallery.2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713" y="3144838"/>
                        <a:ext cx="2171700" cy="320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erosol spray c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549400"/>
            <a:ext cx="26939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asoline ca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3806825"/>
            <a:ext cx="18415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633382"/>
            <a:ext cx="8052179" cy="582804"/>
          </a:xfrm>
        </p:spPr>
        <p:txBody>
          <a:bodyPr/>
          <a:lstStyle/>
          <a:p>
            <a:r>
              <a:rPr lang="en-US" altLang="en-US" dirty="0"/>
              <a:t>Indicators of Inhalant Influence 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703342" y="1973810"/>
            <a:ext cx="4967785" cy="417154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Confused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Disoriented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Possible nausea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Residue of substance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Slow, thick, slurred speech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Picture 4" descr="spray pai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41" y="1973810"/>
            <a:ext cx="3418302" cy="257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9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41942"/>
            <a:ext cx="8052179" cy="582804"/>
          </a:xfrm>
        </p:spPr>
        <p:txBody>
          <a:bodyPr/>
          <a:lstStyle/>
          <a:p>
            <a:r>
              <a:rPr lang="en-US" altLang="en-US" dirty="0"/>
              <a:t>Cannabis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59558" y="1971675"/>
            <a:ext cx="8024884" cy="368386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Marijuana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Hashish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Hash oil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Synthetic Cannabinoids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Other forms of Cannabis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8" name="Picture 6" descr="cannab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51" y="1472911"/>
            <a:ext cx="2697162" cy="4070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5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Indicators of Cannabis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5" y="1980353"/>
            <a:ext cx="3730112" cy="2897293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Bloodshot eyes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Body tremors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Disoriented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Odor of marijuana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Relaxed inhibitions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4034" name="Picture 2" descr="C:\Users\Pam.Mccaskill\AppData\Local\Microsoft\Windows\Temporary Internet Files\Content.IE5\8C2SNN6R\mtj8fh6h-138085257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71" y="2328857"/>
            <a:ext cx="4466449" cy="220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8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76542"/>
            <a:ext cx="8052179" cy="641084"/>
          </a:xfrm>
        </p:spPr>
        <p:txBody>
          <a:bodyPr/>
          <a:lstStyle/>
          <a:p>
            <a:r>
              <a:rPr lang="en-US" altLang="en-US"/>
              <a:t>Common Combinations of Drugs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780624" y="1630264"/>
            <a:ext cx="4140200" cy="2165350"/>
            <a:chOff x="4780624" y="1630264"/>
            <a:chExt cx="4140200" cy="2165350"/>
          </a:xfrm>
        </p:grpSpPr>
        <p:pic>
          <p:nvPicPr>
            <p:cNvPr id="9" name="Picture 30" descr="pcp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043" y="1798539"/>
              <a:ext cx="1414462" cy="12303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" name="Content Placeholder 1"/>
            <p:cNvSpPr txBox="1">
              <a:spLocks/>
            </p:cNvSpPr>
            <p:nvPr/>
          </p:nvSpPr>
          <p:spPr bwMode="auto">
            <a:xfrm>
              <a:off x="4780624" y="3300314"/>
              <a:ext cx="41402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42900" indent="-342900" algn="ctr" eaLnBrk="0" hangingPunct="0"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PCP and Cannabis </a:t>
              </a:r>
              <a:endParaRPr lang="en-US" sz="2800" b="1" kern="0" dirty="0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pic>
          <p:nvPicPr>
            <p:cNvPr id="15" name="Picture 18" descr="marijuana-leaf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924" y="1630264"/>
              <a:ext cx="1563688" cy="156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Plus 17"/>
            <p:cNvSpPr/>
            <p:nvPr/>
          </p:nvSpPr>
          <p:spPr>
            <a:xfrm>
              <a:off x="6622124" y="1916014"/>
              <a:ext cx="457200" cy="628650"/>
            </a:xfrm>
            <a:prstGeom prst="mathPlu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35564" y="4385639"/>
            <a:ext cx="3472873" cy="1831181"/>
            <a:chOff x="3459914" y="4313034"/>
            <a:chExt cx="3472873" cy="1831181"/>
          </a:xfrm>
        </p:grpSpPr>
        <p:sp>
          <p:nvSpPr>
            <p:cNvPr id="7" name="Content Placeholder 1"/>
            <p:cNvSpPr txBox="1">
              <a:spLocks/>
            </p:cNvSpPr>
            <p:nvPr/>
          </p:nvSpPr>
          <p:spPr bwMode="auto">
            <a:xfrm>
              <a:off x="3459914" y="5687015"/>
              <a:ext cx="347287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3366"/>
                  </a:solidFill>
                  <a:latin typeface="+mj-lt"/>
                  <a:ea typeface="+mn-ea"/>
                  <a:cs typeface="+mn-cs"/>
                </a:defRPr>
              </a:lvl1pPr>
              <a:lvl2pPr marL="287338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+mj-lt"/>
                </a:defRPr>
              </a:lvl2pPr>
              <a:lvl3pPr marL="627063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+mj-lt"/>
                </a:defRPr>
              </a:lvl3pPr>
              <a:lvl4pPr marL="1031875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/>
              <a:r>
                <a:rPr lang="en-US" altLang="en-US" sz="2800" kern="0" dirty="0">
                  <a:solidFill>
                    <a:srgbClr val="002060"/>
                  </a:solidFill>
                </a:rPr>
                <a:t>Cocaine and Heroin</a:t>
              </a:r>
            </a:p>
          </p:txBody>
        </p:sp>
        <p:pic>
          <p:nvPicPr>
            <p:cNvPr id="8" name="Picture 28" descr="cocain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300" y="4500359"/>
              <a:ext cx="1636713" cy="11001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Picture 19" descr="heroin natural alkiloi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025" y="4313034"/>
              <a:ext cx="9334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Plus 18"/>
            <p:cNvSpPr/>
            <p:nvPr/>
          </p:nvSpPr>
          <p:spPr>
            <a:xfrm>
              <a:off x="5286719" y="4598784"/>
              <a:ext cx="457200" cy="628650"/>
            </a:xfrm>
            <a:prstGeom prst="mathPlu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4138" y="1367374"/>
            <a:ext cx="4007318" cy="2856153"/>
            <a:chOff x="394138" y="1367374"/>
            <a:chExt cx="4007318" cy="2856153"/>
          </a:xfrm>
        </p:grpSpPr>
        <p:pic>
          <p:nvPicPr>
            <p:cNvPr id="10" name="Picture 32" descr="alcoho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655" y="1402299"/>
              <a:ext cx="828675" cy="166052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Content Placeholder 1"/>
            <p:cNvSpPr txBox="1">
              <a:spLocks/>
            </p:cNvSpPr>
            <p:nvPr/>
          </p:nvSpPr>
          <p:spPr bwMode="auto">
            <a:xfrm>
              <a:off x="394138" y="3245573"/>
              <a:ext cx="4007318" cy="977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42900" indent="-1588" algn="ctr" eaLnBrk="0" hangingPunct="0"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Alcohol and some</a:t>
              </a:r>
              <a:br>
                <a:rPr lang="en-US" sz="28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</a:br>
              <a:r>
                <a:rPr lang="en-US" sz="28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other drug</a:t>
              </a:r>
            </a:p>
          </p:txBody>
        </p:sp>
        <p:sp>
          <p:nvSpPr>
            <p:cNvPr id="20" name="Plus 19"/>
            <p:cNvSpPr/>
            <p:nvPr/>
          </p:nvSpPr>
          <p:spPr>
            <a:xfrm>
              <a:off x="2163080" y="1883311"/>
              <a:ext cx="457200" cy="628650"/>
            </a:xfrm>
            <a:prstGeom prst="mathPlu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21" name="Picture 24" descr="drug-drug-interactions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930" y="1367374"/>
              <a:ext cx="121285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512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602902"/>
            <a:ext cx="8052179" cy="1210658"/>
          </a:xfrm>
        </p:spPr>
        <p:txBody>
          <a:bodyPr/>
          <a:lstStyle/>
          <a:p>
            <a:r>
              <a:rPr lang="en-US" altLang="en-US" dirty="0"/>
              <a:t>Dealing With Suspected Drug Influence or Medical Impairment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086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45911" y="2351017"/>
            <a:ext cx="8052179" cy="1414737"/>
          </a:xfrm>
        </p:spPr>
        <p:txBody>
          <a:bodyPr/>
          <a:lstStyle/>
          <a:p>
            <a:r>
              <a:rPr lang="en-US" altLang="en-US" sz="4400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904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Session Purpose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30062" y="1902542"/>
            <a:ext cx="8177840" cy="406732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Improve your ability to recognize subjects who </a:t>
            </a:r>
            <a:br>
              <a:rPr lang="en-US" altLang="en-US" dirty="0"/>
            </a:br>
            <a:r>
              <a:rPr lang="en-US" altLang="en-US" dirty="0"/>
              <a:t>may be medically impaired or impaired by drugs </a:t>
            </a:r>
            <a:br>
              <a:rPr lang="en-US" altLang="en-US" dirty="0"/>
            </a:br>
            <a:r>
              <a:rPr lang="en-US" altLang="en-US" dirty="0"/>
              <a:t>other than alcohol and, when you encounter </a:t>
            </a:r>
            <a:br>
              <a:rPr lang="en-US" altLang="en-US" dirty="0"/>
            </a:br>
            <a:r>
              <a:rPr lang="en-US" altLang="en-US" dirty="0"/>
              <a:t>such suspects, take appropriate action.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25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64915" y="679102"/>
            <a:ext cx="8052179" cy="582804"/>
          </a:xfrm>
        </p:spPr>
        <p:txBody>
          <a:bodyPr/>
          <a:lstStyle/>
          <a:p>
            <a:r>
              <a:rPr lang="en-US" altLang="en-US" dirty="0"/>
              <a:t>This Training Will NOT…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114022" y="1843548"/>
            <a:ext cx="4953965" cy="412631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Qualify you as a DRE.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DRE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04" y="3228177"/>
            <a:ext cx="3098800" cy="30876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Oval 3"/>
          <p:cNvSpPr/>
          <p:nvPr/>
        </p:nvSpPr>
        <p:spPr>
          <a:xfrm>
            <a:off x="3003553" y="3228177"/>
            <a:ext cx="3098800" cy="3087688"/>
          </a:xfrm>
          <a:prstGeom prst="ellipse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4" idx="1"/>
            <a:endCxn id="4" idx="5"/>
          </p:cNvCxnSpPr>
          <p:nvPr/>
        </p:nvCxnSpPr>
        <p:spPr>
          <a:xfrm>
            <a:off x="3457362" y="3680358"/>
            <a:ext cx="2191182" cy="2183326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5623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is a “Drug”?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30061" y="1991032"/>
            <a:ext cx="8191907" cy="3978834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dirty="0"/>
              <a:t>“Any substance that, when taken into the </a:t>
            </a:r>
            <a:br>
              <a:rPr lang="en-US" altLang="en-US" dirty="0"/>
            </a:br>
            <a:r>
              <a:rPr lang="en-US" altLang="en-US" dirty="0"/>
              <a:t>human body, can impair the ability of the </a:t>
            </a:r>
            <a:br>
              <a:rPr lang="en-US" altLang="en-US" dirty="0"/>
            </a:br>
            <a:r>
              <a:rPr lang="en-US" altLang="en-US" dirty="0"/>
              <a:t>person to operate a vehicle safely.”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30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02217" y="679102"/>
            <a:ext cx="8052179" cy="582804"/>
          </a:xfrm>
        </p:spPr>
        <p:txBody>
          <a:bodyPr/>
          <a:lstStyle/>
          <a:p>
            <a:r>
              <a:rPr lang="en-US" altLang="en-US" dirty="0"/>
              <a:t>How Many People Use Drugs?	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02217" y="1583140"/>
            <a:ext cx="8191617" cy="43867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Difficult to determine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Widespread issue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0963" name="Picture 3" descr="C:\Users\Pam.Mccaskill\AppData\Local\Microsoft\Windows\Temporary Internet Files\Content.IE5\U41L2X2S\ac_3_connor___just_blending_between_the_crowd_by_yasinargu-d5ta0b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66" y="3301220"/>
            <a:ext cx="3978978" cy="28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2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NSDUH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/>
              <a:t>Self-Reported Drug 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E18AA47E-9649-48F8-AB34-679E91E8514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9637" y="1750508"/>
            <a:ext cx="7864725" cy="3713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In 2020, an estimated 37.3 million Americans aged 12 or older were current (past month) illicit drug users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Marijuana was used by approximately 88 percent of all current illicit drug users</a:t>
            </a:r>
          </a:p>
          <a:p>
            <a:pPr marL="285750" indent="-285750">
              <a:spcBef>
                <a:spcPts val="1200"/>
              </a:spcBef>
              <a:defRPr/>
            </a:pPr>
            <a:endParaRPr lang="en-US" sz="2600" b="0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4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655638"/>
            <a:ext cx="8534400" cy="762000"/>
          </a:xfrm>
        </p:spPr>
        <p:txBody>
          <a:bodyPr/>
          <a:lstStyle/>
          <a:p>
            <a:r>
              <a:rPr lang="en-US" dirty="0"/>
              <a:t>Alcohol and Drug 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E18AA47E-9649-48F8-AB34-679E91E8514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7B9052-8CC5-400D-A0D7-A0C2A152272A}"/>
              </a:ext>
            </a:extLst>
          </p:cNvPr>
          <p:cNvGrpSpPr/>
          <p:nvPr/>
        </p:nvGrpSpPr>
        <p:grpSpPr>
          <a:xfrm>
            <a:off x="72866" y="2466801"/>
            <a:ext cx="8779397" cy="2901948"/>
            <a:chOff x="189978" y="2466330"/>
            <a:chExt cx="8779397" cy="290194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05914A6-5E16-43DF-AAF1-C78239A301CA}"/>
                </a:ext>
              </a:extLst>
            </p:cNvPr>
            <p:cNvSpPr/>
            <p:nvPr/>
          </p:nvSpPr>
          <p:spPr>
            <a:xfrm>
              <a:off x="291384" y="2544704"/>
              <a:ext cx="2680184" cy="2680184"/>
            </a:xfrm>
            <a:prstGeom prst="ellipse">
              <a:avLst/>
            </a:prstGeom>
            <a:solidFill>
              <a:srgbClr val="385262"/>
            </a:solidFill>
            <a:ln>
              <a:solidFill>
                <a:srgbClr val="385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F7A52F6-8FAC-49DC-948E-2D9F9CEA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572" t="1300" r="20764" b="-1300"/>
            <a:stretch/>
          </p:blipFill>
          <p:spPr>
            <a:xfrm>
              <a:off x="189978" y="2466330"/>
              <a:ext cx="2861187" cy="2901948"/>
            </a:xfrm>
            <a:prstGeom prst="rect">
              <a:avLst/>
            </a:prstGeom>
            <a:ln>
              <a:noFill/>
            </a:ln>
          </p:spPr>
        </p:pic>
        <p:sp>
          <p:nvSpPr>
            <p:cNvPr id="81" name="Rectangle 9">
              <a:extLst>
                <a:ext uri="{FF2B5EF4-FFF2-40B4-BE49-F238E27FC236}">
                  <a16:creationId xmlns:a16="http://schemas.microsoft.com/office/drawing/2014/main" id="{686B69E2-E964-4A5C-86FD-16AFA80BD0B5}"/>
                </a:ext>
              </a:extLst>
            </p:cNvPr>
            <p:cNvSpPr/>
            <p:nvPr/>
          </p:nvSpPr>
          <p:spPr>
            <a:xfrm>
              <a:off x="2639670" y="2541526"/>
              <a:ext cx="1596987" cy="2665366"/>
            </a:xfrm>
            <a:custGeom>
              <a:avLst/>
              <a:gdLst>
                <a:gd name="connsiteX0" fmla="*/ 0 w 1641987"/>
                <a:gd name="connsiteY0" fmla="*/ 0 h 2694038"/>
                <a:gd name="connsiteX1" fmla="*/ 1641987 w 1641987"/>
                <a:gd name="connsiteY1" fmla="*/ 0 h 2694038"/>
                <a:gd name="connsiteX2" fmla="*/ 1641987 w 1641987"/>
                <a:gd name="connsiteY2" fmla="*/ 2694038 h 2694038"/>
                <a:gd name="connsiteX3" fmla="*/ 0 w 1641987"/>
                <a:gd name="connsiteY3" fmla="*/ 2694038 h 2694038"/>
                <a:gd name="connsiteX4" fmla="*/ 0 w 1641987"/>
                <a:gd name="connsiteY4" fmla="*/ 0 h 2694038"/>
                <a:gd name="connsiteX0" fmla="*/ 0 w 1710812"/>
                <a:gd name="connsiteY0" fmla="*/ 1061883 h 2694038"/>
                <a:gd name="connsiteX1" fmla="*/ 1710812 w 1710812"/>
                <a:gd name="connsiteY1" fmla="*/ 0 h 2694038"/>
                <a:gd name="connsiteX2" fmla="*/ 1710812 w 1710812"/>
                <a:gd name="connsiteY2" fmla="*/ 2694038 h 2694038"/>
                <a:gd name="connsiteX3" fmla="*/ 68825 w 1710812"/>
                <a:gd name="connsiteY3" fmla="*/ 2694038 h 2694038"/>
                <a:gd name="connsiteX4" fmla="*/ 0 w 1710812"/>
                <a:gd name="connsiteY4" fmla="*/ 1061883 h 2694038"/>
                <a:gd name="connsiteX0" fmla="*/ 19665 w 1641987"/>
                <a:gd name="connsiteY0" fmla="*/ 550606 h 2694038"/>
                <a:gd name="connsiteX1" fmla="*/ 1641987 w 1641987"/>
                <a:gd name="connsiteY1" fmla="*/ 0 h 2694038"/>
                <a:gd name="connsiteX2" fmla="*/ 1641987 w 1641987"/>
                <a:gd name="connsiteY2" fmla="*/ 2694038 h 2694038"/>
                <a:gd name="connsiteX3" fmla="*/ 0 w 1641987"/>
                <a:gd name="connsiteY3" fmla="*/ 2694038 h 2694038"/>
                <a:gd name="connsiteX4" fmla="*/ 19665 w 1641987"/>
                <a:gd name="connsiteY4" fmla="*/ 550606 h 2694038"/>
                <a:gd name="connsiteX0" fmla="*/ 0 w 1622322"/>
                <a:gd name="connsiteY0" fmla="*/ 550606 h 2694038"/>
                <a:gd name="connsiteX1" fmla="*/ 1622322 w 1622322"/>
                <a:gd name="connsiteY1" fmla="*/ 0 h 2694038"/>
                <a:gd name="connsiteX2" fmla="*/ 1622322 w 1622322"/>
                <a:gd name="connsiteY2" fmla="*/ 2694038 h 2694038"/>
                <a:gd name="connsiteX3" fmla="*/ 255639 w 1622322"/>
                <a:gd name="connsiteY3" fmla="*/ 2084438 h 2694038"/>
                <a:gd name="connsiteX4" fmla="*/ 0 w 1622322"/>
                <a:gd name="connsiteY4" fmla="*/ 550606 h 2694038"/>
                <a:gd name="connsiteX0" fmla="*/ 0 w 1622322"/>
                <a:gd name="connsiteY0" fmla="*/ 550606 h 2694038"/>
                <a:gd name="connsiteX1" fmla="*/ 1622322 w 1622322"/>
                <a:gd name="connsiteY1" fmla="*/ 0 h 2694038"/>
                <a:gd name="connsiteX2" fmla="*/ 1622322 w 1622322"/>
                <a:gd name="connsiteY2" fmla="*/ 2694038 h 2694038"/>
                <a:gd name="connsiteX3" fmla="*/ 0 w 1622322"/>
                <a:gd name="connsiteY3" fmla="*/ 2143431 h 2694038"/>
                <a:gd name="connsiteX4" fmla="*/ 0 w 1622322"/>
                <a:gd name="connsiteY4" fmla="*/ 550606 h 2694038"/>
                <a:gd name="connsiteX0" fmla="*/ 0 w 1622322"/>
                <a:gd name="connsiteY0" fmla="*/ 550606 h 2571209"/>
                <a:gd name="connsiteX1" fmla="*/ 1622322 w 1622322"/>
                <a:gd name="connsiteY1" fmla="*/ 0 h 2571209"/>
                <a:gd name="connsiteX2" fmla="*/ 1301599 w 1622322"/>
                <a:gd name="connsiteY2" fmla="*/ 2571209 h 2571209"/>
                <a:gd name="connsiteX3" fmla="*/ 0 w 1622322"/>
                <a:gd name="connsiteY3" fmla="*/ 2143431 h 2571209"/>
                <a:gd name="connsiteX4" fmla="*/ 0 w 1622322"/>
                <a:gd name="connsiteY4" fmla="*/ 550606 h 2571209"/>
                <a:gd name="connsiteX0" fmla="*/ 0 w 1622322"/>
                <a:gd name="connsiteY0" fmla="*/ 550606 h 2659919"/>
                <a:gd name="connsiteX1" fmla="*/ 1622322 w 1622322"/>
                <a:gd name="connsiteY1" fmla="*/ 0 h 2659919"/>
                <a:gd name="connsiteX2" fmla="*/ 1567730 w 1622322"/>
                <a:gd name="connsiteY2" fmla="*/ 2659919 h 2659919"/>
                <a:gd name="connsiteX3" fmla="*/ 0 w 1622322"/>
                <a:gd name="connsiteY3" fmla="*/ 2143431 h 2659919"/>
                <a:gd name="connsiteX4" fmla="*/ 0 w 1622322"/>
                <a:gd name="connsiteY4" fmla="*/ 550606 h 2659919"/>
                <a:gd name="connsiteX0" fmla="*/ 0 w 1567730"/>
                <a:gd name="connsiteY0" fmla="*/ 571078 h 2680391"/>
                <a:gd name="connsiteX1" fmla="*/ 837576 w 1567730"/>
                <a:gd name="connsiteY1" fmla="*/ 0 h 2680391"/>
                <a:gd name="connsiteX2" fmla="*/ 1567730 w 1567730"/>
                <a:gd name="connsiteY2" fmla="*/ 2680391 h 2680391"/>
                <a:gd name="connsiteX3" fmla="*/ 0 w 1567730"/>
                <a:gd name="connsiteY3" fmla="*/ 2163903 h 2680391"/>
                <a:gd name="connsiteX4" fmla="*/ 0 w 1567730"/>
                <a:gd name="connsiteY4" fmla="*/ 571078 h 2680391"/>
                <a:gd name="connsiteX0" fmla="*/ 0 w 1595027"/>
                <a:gd name="connsiteY0" fmla="*/ 530135 h 2639448"/>
                <a:gd name="connsiteX1" fmla="*/ 1595027 w 1595027"/>
                <a:gd name="connsiteY1" fmla="*/ 0 h 2639448"/>
                <a:gd name="connsiteX2" fmla="*/ 1567730 w 1595027"/>
                <a:gd name="connsiteY2" fmla="*/ 2639448 h 2639448"/>
                <a:gd name="connsiteX3" fmla="*/ 0 w 1595027"/>
                <a:gd name="connsiteY3" fmla="*/ 2122960 h 2639448"/>
                <a:gd name="connsiteX4" fmla="*/ 0 w 1595027"/>
                <a:gd name="connsiteY4" fmla="*/ 530135 h 2639448"/>
                <a:gd name="connsiteX0" fmla="*/ 0 w 1567730"/>
                <a:gd name="connsiteY0" fmla="*/ 523509 h 2632822"/>
                <a:gd name="connsiteX1" fmla="*/ 1399558 w 1567730"/>
                <a:gd name="connsiteY1" fmla="*/ 0 h 2632822"/>
                <a:gd name="connsiteX2" fmla="*/ 1567730 w 1567730"/>
                <a:gd name="connsiteY2" fmla="*/ 2632822 h 2632822"/>
                <a:gd name="connsiteX3" fmla="*/ 0 w 1567730"/>
                <a:gd name="connsiteY3" fmla="*/ 2116334 h 2632822"/>
                <a:gd name="connsiteX4" fmla="*/ 0 w 1567730"/>
                <a:gd name="connsiteY4" fmla="*/ 523509 h 2632822"/>
                <a:gd name="connsiteX0" fmla="*/ 0 w 1571837"/>
                <a:gd name="connsiteY0" fmla="*/ 536761 h 2646074"/>
                <a:gd name="connsiteX1" fmla="*/ 1571837 w 1571837"/>
                <a:gd name="connsiteY1" fmla="*/ 0 h 2646074"/>
                <a:gd name="connsiteX2" fmla="*/ 1567730 w 1571837"/>
                <a:gd name="connsiteY2" fmla="*/ 2646074 h 2646074"/>
                <a:gd name="connsiteX3" fmla="*/ 0 w 1571837"/>
                <a:gd name="connsiteY3" fmla="*/ 2129586 h 2646074"/>
                <a:gd name="connsiteX4" fmla="*/ 0 w 1571837"/>
                <a:gd name="connsiteY4" fmla="*/ 536761 h 2646074"/>
                <a:gd name="connsiteX0" fmla="*/ 0 w 1581483"/>
                <a:gd name="connsiteY0" fmla="*/ 529045 h 2638358"/>
                <a:gd name="connsiteX1" fmla="*/ 1581483 w 1581483"/>
                <a:gd name="connsiteY1" fmla="*/ 0 h 2638358"/>
                <a:gd name="connsiteX2" fmla="*/ 1567730 w 1581483"/>
                <a:gd name="connsiteY2" fmla="*/ 2638358 h 2638358"/>
                <a:gd name="connsiteX3" fmla="*/ 0 w 1581483"/>
                <a:gd name="connsiteY3" fmla="*/ 2121870 h 2638358"/>
                <a:gd name="connsiteX4" fmla="*/ 0 w 1581483"/>
                <a:gd name="connsiteY4" fmla="*/ 529045 h 2638358"/>
                <a:gd name="connsiteX0" fmla="*/ 0 w 1581483"/>
                <a:gd name="connsiteY0" fmla="*/ 529045 h 2657649"/>
                <a:gd name="connsiteX1" fmla="*/ 1581483 w 1581483"/>
                <a:gd name="connsiteY1" fmla="*/ 0 h 2657649"/>
                <a:gd name="connsiteX2" fmla="*/ 1579305 w 1581483"/>
                <a:gd name="connsiteY2" fmla="*/ 2657649 h 2657649"/>
                <a:gd name="connsiteX3" fmla="*/ 0 w 1581483"/>
                <a:gd name="connsiteY3" fmla="*/ 2121870 h 2657649"/>
                <a:gd name="connsiteX4" fmla="*/ 0 w 1581483"/>
                <a:gd name="connsiteY4" fmla="*/ 529045 h 2657649"/>
                <a:gd name="connsiteX0" fmla="*/ 0 w 1586101"/>
                <a:gd name="connsiteY0" fmla="*/ 529045 h 2703948"/>
                <a:gd name="connsiteX1" fmla="*/ 1581483 w 1586101"/>
                <a:gd name="connsiteY1" fmla="*/ 0 h 2703948"/>
                <a:gd name="connsiteX2" fmla="*/ 1585092 w 1586101"/>
                <a:gd name="connsiteY2" fmla="*/ 2703948 h 2703948"/>
                <a:gd name="connsiteX3" fmla="*/ 0 w 1586101"/>
                <a:gd name="connsiteY3" fmla="*/ 2121870 h 2703948"/>
                <a:gd name="connsiteX4" fmla="*/ 0 w 1586101"/>
                <a:gd name="connsiteY4" fmla="*/ 529045 h 2703948"/>
                <a:gd name="connsiteX0" fmla="*/ 0 w 1586101"/>
                <a:gd name="connsiteY0" fmla="*/ 529045 h 2665366"/>
                <a:gd name="connsiteX1" fmla="*/ 1581483 w 1586101"/>
                <a:gd name="connsiteY1" fmla="*/ 0 h 2665366"/>
                <a:gd name="connsiteX2" fmla="*/ 1585092 w 1586101"/>
                <a:gd name="connsiteY2" fmla="*/ 2665366 h 2665366"/>
                <a:gd name="connsiteX3" fmla="*/ 0 w 1586101"/>
                <a:gd name="connsiteY3" fmla="*/ 2121870 h 2665366"/>
                <a:gd name="connsiteX4" fmla="*/ 0 w 1586101"/>
                <a:gd name="connsiteY4" fmla="*/ 529045 h 2665366"/>
                <a:gd name="connsiteX0" fmla="*/ 92528 w 1586101"/>
                <a:gd name="connsiteY0" fmla="*/ 597081 h 2665366"/>
                <a:gd name="connsiteX1" fmla="*/ 1581483 w 1586101"/>
                <a:gd name="connsiteY1" fmla="*/ 0 h 2665366"/>
                <a:gd name="connsiteX2" fmla="*/ 1585092 w 1586101"/>
                <a:gd name="connsiteY2" fmla="*/ 2665366 h 2665366"/>
                <a:gd name="connsiteX3" fmla="*/ 0 w 1586101"/>
                <a:gd name="connsiteY3" fmla="*/ 2121870 h 2665366"/>
                <a:gd name="connsiteX4" fmla="*/ 92528 w 1586101"/>
                <a:gd name="connsiteY4" fmla="*/ 597081 h 2665366"/>
                <a:gd name="connsiteX0" fmla="*/ 0 w 1607873"/>
                <a:gd name="connsiteY0" fmla="*/ 529046 h 2665366"/>
                <a:gd name="connsiteX1" fmla="*/ 1603255 w 1607873"/>
                <a:gd name="connsiteY1" fmla="*/ 0 h 2665366"/>
                <a:gd name="connsiteX2" fmla="*/ 1606864 w 1607873"/>
                <a:gd name="connsiteY2" fmla="*/ 2665366 h 2665366"/>
                <a:gd name="connsiteX3" fmla="*/ 21772 w 1607873"/>
                <a:gd name="connsiteY3" fmla="*/ 2121870 h 2665366"/>
                <a:gd name="connsiteX4" fmla="*/ 0 w 1607873"/>
                <a:gd name="connsiteY4" fmla="*/ 529046 h 2665366"/>
                <a:gd name="connsiteX0" fmla="*/ 0 w 1607873"/>
                <a:gd name="connsiteY0" fmla="*/ 529046 h 2665366"/>
                <a:gd name="connsiteX1" fmla="*/ 1603255 w 1607873"/>
                <a:gd name="connsiteY1" fmla="*/ 0 h 2665366"/>
                <a:gd name="connsiteX2" fmla="*/ 1606864 w 1607873"/>
                <a:gd name="connsiteY2" fmla="*/ 2665366 h 2665366"/>
                <a:gd name="connsiteX3" fmla="*/ 144237 w 1607873"/>
                <a:gd name="connsiteY3" fmla="*/ 2219842 h 2665366"/>
                <a:gd name="connsiteX4" fmla="*/ 0 w 1607873"/>
                <a:gd name="connsiteY4" fmla="*/ 529046 h 2665366"/>
                <a:gd name="connsiteX0" fmla="*/ 0 w 1607873"/>
                <a:gd name="connsiteY0" fmla="*/ 529046 h 2665366"/>
                <a:gd name="connsiteX1" fmla="*/ 1603255 w 1607873"/>
                <a:gd name="connsiteY1" fmla="*/ 0 h 2665366"/>
                <a:gd name="connsiteX2" fmla="*/ 1606864 w 1607873"/>
                <a:gd name="connsiteY2" fmla="*/ 2665366 h 2665366"/>
                <a:gd name="connsiteX3" fmla="*/ 16330 w 1607873"/>
                <a:gd name="connsiteY3" fmla="*/ 2121871 h 2665366"/>
                <a:gd name="connsiteX4" fmla="*/ 0 w 1607873"/>
                <a:gd name="connsiteY4" fmla="*/ 529046 h 2665366"/>
                <a:gd name="connsiteX0" fmla="*/ 0 w 1643252"/>
                <a:gd name="connsiteY0" fmla="*/ 616131 h 2665366"/>
                <a:gd name="connsiteX1" fmla="*/ 1638634 w 1643252"/>
                <a:gd name="connsiteY1" fmla="*/ 0 h 2665366"/>
                <a:gd name="connsiteX2" fmla="*/ 1642243 w 1643252"/>
                <a:gd name="connsiteY2" fmla="*/ 2665366 h 2665366"/>
                <a:gd name="connsiteX3" fmla="*/ 51709 w 1643252"/>
                <a:gd name="connsiteY3" fmla="*/ 2121871 h 2665366"/>
                <a:gd name="connsiteX4" fmla="*/ 0 w 1643252"/>
                <a:gd name="connsiteY4" fmla="*/ 616131 h 2665366"/>
                <a:gd name="connsiteX0" fmla="*/ 0 w 1596987"/>
                <a:gd name="connsiteY0" fmla="*/ 537210 h 2665366"/>
                <a:gd name="connsiteX1" fmla="*/ 1592369 w 1596987"/>
                <a:gd name="connsiteY1" fmla="*/ 0 h 2665366"/>
                <a:gd name="connsiteX2" fmla="*/ 1595978 w 1596987"/>
                <a:gd name="connsiteY2" fmla="*/ 2665366 h 2665366"/>
                <a:gd name="connsiteX3" fmla="*/ 5444 w 1596987"/>
                <a:gd name="connsiteY3" fmla="*/ 2121871 h 2665366"/>
                <a:gd name="connsiteX4" fmla="*/ 0 w 1596987"/>
                <a:gd name="connsiteY4" fmla="*/ 537210 h 2665366"/>
                <a:gd name="connsiteX0" fmla="*/ 0 w 1596987"/>
                <a:gd name="connsiteY0" fmla="*/ 537210 h 2665366"/>
                <a:gd name="connsiteX1" fmla="*/ 1592369 w 1596987"/>
                <a:gd name="connsiteY1" fmla="*/ 0 h 2665366"/>
                <a:gd name="connsiteX2" fmla="*/ 1595978 w 1596987"/>
                <a:gd name="connsiteY2" fmla="*/ 2665366 h 2665366"/>
                <a:gd name="connsiteX3" fmla="*/ 92529 w 1596987"/>
                <a:gd name="connsiteY3" fmla="*/ 2271549 h 2665366"/>
                <a:gd name="connsiteX4" fmla="*/ 0 w 1596987"/>
                <a:gd name="connsiteY4" fmla="*/ 537210 h 2665366"/>
                <a:gd name="connsiteX0" fmla="*/ 0 w 1596987"/>
                <a:gd name="connsiteY0" fmla="*/ 537210 h 2665366"/>
                <a:gd name="connsiteX1" fmla="*/ 1592369 w 1596987"/>
                <a:gd name="connsiteY1" fmla="*/ 0 h 2665366"/>
                <a:gd name="connsiteX2" fmla="*/ 1595978 w 1596987"/>
                <a:gd name="connsiteY2" fmla="*/ 2665366 h 2665366"/>
                <a:gd name="connsiteX3" fmla="*/ 21772 w 1596987"/>
                <a:gd name="connsiteY3" fmla="*/ 2130035 h 2665366"/>
                <a:gd name="connsiteX4" fmla="*/ 0 w 1596987"/>
                <a:gd name="connsiteY4" fmla="*/ 537210 h 266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987" h="2665366">
                  <a:moveTo>
                    <a:pt x="0" y="537210"/>
                  </a:moveTo>
                  <a:lnTo>
                    <a:pt x="1592369" y="0"/>
                  </a:lnTo>
                  <a:cubicBezTo>
                    <a:pt x="1587785" y="879453"/>
                    <a:pt x="1600562" y="1785913"/>
                    <a:pt x="1595978" y="2665366"/>
                  </a:cubicBezTo>
                  <a:lnTo>
                    <a:pt x="21772" y="2130035"/>
                  </a:lnTo>
                  <a:cubicBezTo>
                    <a:pt x="19957" y="1601815"/>
                    <a:pt x="1815" y="1065430"/>
                    <a:pt x="0" y="537210"/>
                  </a:cubicBezTo>
                  <a:close/>
                </a:path>
              </a:pathLst>
            </a:custGeom>
            <a:solidFill>
              <a:srgbClr val="567F9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881F9B8-F1F5-4927-A4FE-114DA4A4AD7D}"/>
                </a:ext>
              </a:extLst>
            </p:cNvPr>
            <p:cNvSpPr/>
            <p:nvPr/>
          </p:nvSpPr>
          <p:spPr>
            <a:xfrm>
              <a:off x="4227872" y="2544704"/>
              <a:ext cx="4741503" cy="2655254"/>
            </a:xfrm>
            <a:prstGeom prst="rect">
              <a:avLst/>
            </a:prstGeom>
            <a:solidFill>
              <a:srgbClr val="C7D6DF"/>
            </a:solidFill>
            <a:ln w="12700">
              <a:solidFill>
                <a:srgbClr val="496B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66F5B4B-705A-4C80-B469-1F32779CF928}"/>
                </a:ext>
              </a:extLst>
            </p:cNvPr>
            <p:cNvSpPr txBox="1"/>
            <p:nvPr/>
          </p:nvSpPr>
          <p:spPr>
            <a:xfrm>
              <a:off x="5750551" y="4457680"/>
              <a:ext cx="561372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Heroin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ECC7FB6-6D45-46A2-B0F5-E2EC8A6CE063}"/>
                </a:ext>
              </a:extLst>
            </p:cNvPr>
            <p:cNvSpPr txBox="1"/>
            <p:nvPr/>
          </p:nvSpPr>
          <p:spPr>
            <a:xfrm>
              <a:off x="6247806" y="4472679"/>
              <a:ext cx="643125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902,000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DA5BADF-BFFC-41B7-ADD2-38E01F112EE7}"/>
                </a:ext>
              </a:extLst>
            </p:cNvPr>
            <p:cNvSpPr txBox="1"/>
            <p:nvPr/>
          </p:nvSpPr>
          <p:spPr>
            <a:xfrm>
              <a:off x="4734248" y="2869413"/>
              <a:ext cx="1577675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Rx Pain Reliever Misuse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0F2D47F-62E8-4ED2-9870-D2B775BAE09E}"/>
                </a:ext>
              </a:extLst>
            </p:cNvPr>
            <p:cNvSpPr txBox="1"/>
            <p:nvPr/>
          </p:nvSpPr>
          <p:spPr>
            <a:xfrm>
              <a:off x="5325756" y="3100829"/>
              <a:ext cx="986167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Hallucinogens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EA1E6F-DCCF-459A-9E11-7F58F2397D93}"/>
                </a:ext>
              </a:extLst>
            </p:cNvPr>
            <p:cNvSpPr txBox="1"/>
            <p:nvPr/>
          </p:nvSpPr>
          <p:spPr>
            <a:xfrm>
              <a:off x="4145945" y="3322006"/>
              <a:ext cx="216597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Rx Tranquilizer or Sedative Misuse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AD7096C-87B3-4B88-A92E-63DE90058A36}"/>
                </a:ext>
              </a:extLst>
            </p:cNvPr>
            <p:cNvSpPr txBox="1"/>
            <p:nvPr/>
          </p:nvSpPr>
          <p:spPr>
            <a:xfrm>
              <a:off x="5659179" y="3552496"/>
              <a:ext cx="652744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Cocaine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9FB110E-6CCE-4886-A61C-88F3E85C9900}"/>
                </a:ext>
              </a:extLst>
            </p:cNvPr>
            <p:cNvSpPr txBox="1"/>
            <p:nvPr/>
          </p:nvSpPr>
          <p:spPr>
            <a:xfrm>
              <a:off x="4961873" y="3791375"/>
              <a:ext cx="1350050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Rx Stimulant Misuse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68DD75-22A9-42D5-9AB6-16112D0D732E}"/>
                </a:ext>
              </a:extLst>
            </p:cNvPr>
            <p:cNvSpPr txBox="1"/>
            <p:nvPr/>
          </p:nvSpPr>
          <p:spPr>
            <a:xfrm>
              <a:off x="5070878" y="4005087"/>
              <a:ext cx="1241045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Methamphetamine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9A792B4-D2E2-4EEF-9696-127F9B682F2E}"/>
                </a:ext>
              </a:extLst>
            </p:cNvPr>
            <p:cNvSpPr txBox="1"/>
            <p:nvPr/>
          </p:nvSpPr>
          <p:spPr>
            <a:xfrm>
              <a:off x="5611089" y="4235577"/>
              <a:ext cx="700834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Inhalants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1A91D1-0D95-45D0-9C6D-D2C267119AAE}"/>
                </a:ext>
              </a:extLst>
            </p:cNvPr>
            <p:cNvSpPr txBox="1"/>
            <p:nvPr/>
          </p:nvSpPr>
          <p:spPr>
            <a:xfrm>
              <a:off x="6319892" y="4243058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2.4M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41D9E5-A0AC-4138-BBD1-34FEB078793C}"/>
                </a:ext>
              </a:extLst>
            </p:cNvPr>
            <p:cNvSpPr txBox="1"/>
            <p:nvPr/>
          </p:nvSpPr>
          <p:spPr>
            <a:xfrm>
              <a:off x="6323033" y="4010564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2.5M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448384-EA18-4688-96CC-E05EAF393EAE}"/>
                </a:ext>
              </a:extLst>
            </p:cNvPr>
            <p:cNvSpPr txBox="1"/>
            <p:nvPr/>
          </p:nvSpPr>
          <p:spPr>
            <a:xfrm>
              <a:off x="6432153" y="3779020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5.1M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81F73EB-6041-469D-94F8-A076058B1369}"/>
                </a:ext>
              </a:extLst>
            </p:cNvPr>
            <p:cNvSpPr txBox="1"/>
            <p:nvPr/>
          </p:nvSpPr>
          <p:spPr>
            <a:xfrm>
              <a:off x="6432153" y="3547963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5.2M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0E271E3-CD91-43D6-AAB1-7CC6BC698FE6}"/>
                </a:ext>
              </a:extLst>
            </p:cNvPr>
            <p:cNvSpPr txBox="1"/>
            <p:nvPr/>
          </p:nvSpPr>
          <p:spPr>
            <a:xfrm>
              <a:off x="6469025" y="3333984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6.2M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AED8C3-DFA3-4EFB-AFF4-D3DAF4790EFF}"/>
                </a:ext>
              </a:extLst>
            </p:cNvPr>
            <p:cNvSpPr txBox="1"/>
            <p:nvPr/>
          </p:nvSpPr>
          <p:spPr>
            <a:xfrm>
              <a:off x="6505897" y="3099474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7.1M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87CBAD8-5FBD-4C38-8FA2-38510108E25F}"/>
                </a:ext>
              </a:extLst>
            </p:cNvPr>
            <p:cNvSpPr txBox="1"/>
            <p:nvPr/>
          </p:nvSpPr>
          <p:spPr>
            <a:xfrm>
              <a:off x="6593137" y="2879405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9.3M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D92100C-7D39-4DA1-8878-9C1AFFD5F54B}"/>
                </a:ext>
              </a:extLst>
            </p:cNvPr>
            <p:cNvSpPr/>
            <p:nvPr/>
          </p:nvSpPr>
          <p:spPr>
            <a:xfrm>
              <a:off x="6247807" y="2671959"/>
              <a:ext cx="2060016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B5CD1F9-FB7C-49C8-91AD-71F8734B98E8}"/>
                </a:ext>
              </a:extLst>
            </p:cNvPr>
            <p:cNvSpPr/>
            <p:nvPr/>
          </p:nvSpPr>
          <p:spPr>
            <a:xfrm>
              <a:off x="6247807" y="2899405"/>
              <a:ext cx="391630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EA88DF8-F135-402C-837E-CE9F3D104493}"/>
                </a:ext>
              </a:extLst>
            </p:cNvPr>
            <p:cNvSpPr/>
            <p:nvPr/>
          </p:nvSpPr>
          <p:spPr>
            <a:xfrm>
              <a:off x="6247807" y="3126851"/>
              <a:ext cx="287357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A655370-093A-44C6-A199-E545C75C0F40}"/>
                </a:ext>
              </a:extLst>
            </p:cNvPr>
            <p:cNvSpPr/>
            <p:nvPr/>
          </p:nvSpPr>
          <p:spPr>
            <a:xfrm>
              <a:off x="6247807" y="3354297"/>
              <a:ext cx="258771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8C4F675-126D-4567-8872-783E2AFD7479}"/>
                </a:ext>
              </a:extLst>
            </p:cNvPr>
            <p:cNvSpPr/>
            <p:nvPr/>
          </p:nvSpPr>
          <p:spPr>
            <a:xfrm>
              <a:off x="6247807" y="3581743"/>
              <a:ext cx="229660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991E92A-EAE0-429F-A28E-2D1AAE504471}"/>
                </a:ext>
              </a:extLst>
            </p:cNvPr>
            <p:cNvSpPr/>
            <p:nvPr/>
          </p:nvSpPr>
          <p:spPr>
            <a:xfrm>
              <a:off x="6247807" y="3809189"/>
              <a:ext cx="229660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C58FD91-3C26-4C54-B382-C808F147D160}"/>
                </a:ext>
              </a:extLst>
            </p:cNvPr>
            <p:cNvSpPr/>
            <p:nvPr/>
          </p:nvSpPr>
          <p:spPr>
            <a:xfrm>
              <a:off x="6247807" y="4036635"/>
              <a:ext cx="118078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6266667-0A40-4DD2-AB05-8B7736D00385}"/>
                </a:ext>
              </a:extLst>
            </p:cNvPr>
            <p:cNvSpPr/>
            <p:nvPr/>
          </p:nvSpPr>
          <p:spPr>
            <a:xfrm>
              <a:off x="6247807" y="4264081"/>
              <a:ext cx="116078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3061659-DAB1-4203-96F6-BF42E89D3CBB}"/>
                </a:ext>
              </a:extLst>
            </p:cNvPr>
            <p:cNvSpPr/>
            <p:nvPr/>
          </p:nvSpPr>
          <p:spPr>
            <a:xfrm>
              <a:off x="6247807" y="4491524"/>
              <a:ext cx="45719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26E9F0D-C66A-465A-97A4-8F30B35E8C62}"/>
                </a:ext>
              </a:extLst>
            </p:cNvPr>
            <p:cNvSpPr txBox="1"/>
            <p:nvPr/>
          </p:nvSpPr>
          <p:spPr>
            <a:xfrm>
              <a:off x="5566206" y="2638925"/>
              <a:ext cx="745717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Marijuana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D3A38A-382C-4C29-8C7D-09203A1399A3}"/>
                </a:ext>
              </a:extLst>
            </p:cNvPr>
            <p:cNvSpPr txBox="1"/>
            <p:nvPr/>
          </p:nvSpPr>
          <p:spPr>
            <a:xfrm>
              <a:off x="6676106" y="4951492"/>
              <a:ext cx="1745991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Number of Past Year Users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1933BE-BE27-43DA-8493-A43A95530251}"/>
                </a:ext>
              </a:extLst>
            </p:cNvPr>
            <p:cNvSpPr txBox="1"/>
            <p:nvPr/>
          </p:nvSpPr>
          <p:spPr>
            <a:xfrm>
              <a:off x="6150896" y="4754038"/>
              <a:ext cx="2794355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0        10        20        30        40        50        60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91C645C-99E0-408C-90BD-A368773D0C98}"/>
                </a:ext>
              </a:extLst>
            </p:cNvPr>
            <p:cNvCxnSpPr/>
            <p:nvPr/>
          </p:nvCxnSpPr>
          <p:spPr>
            <a:xfrm>
              <a:off x="6249798" y="2642389"/>
              <a:ext cx="0" cy="2067221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D68500C-5601-4C73-9882-D034D19F1E72}"/>
                </a:ext>
              </a:extLst>
            </p:cNvPr>
            <p:cNvCxnSpPr/>
            <p:nvPr/>
          </p:nvCxnSpPr>
          <p:spPr>
            <a:xfrm>
              <a:off x="6246334" y="4706146"/>
              <a:ext cx="2508308" cy="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6E3E337-88F8-43DF-96DF-1E8D70CB3C14}"/>
                </a:ext>
              </a:extLst>
            </p:cNvPr>
            <p:cNvSpPr txBox="1"/>
            <p:nvPr/>
          </p:nvSpPr>
          <p:spPr>
            <a:xfrm>
              <a:off x="8264328" y="2650939"/>
              <a:ext cx="538930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49.6M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4A9A083-0B03-4FBE-BB42-C8C8EA8A9AC9}"/>
                </a:ext>
              </a:extLst>
            </p:cNvPr>
            <p:cNvSpPr txBox="1"/>
            <p:nvPr/>
          </p:nvSpPr>
          <p:spPr>
            <a:xfrm>
              <a:off x="269612" y="3259102"/>
              <a:ext cx="1736373" cy="1389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+mj-lt"/>
                </a:rPr>
                <a:t>No Past Year</a:t>
              </a:r>
            </a:p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+mj-lt"/>
                </a:rPr>
                <a:t>Illicit Drug Use</a:t>
              </a:r>
            </a:p>
            <a:p>
              <a:pPr algn="ctr">
                <a:lnSpc>
                  <a:spcPct val="110000"/>
                </a:lnSpc>
              </a:pPr>
              <a:endParaRPr lang="en-US" sz="1400" b="1" dirty="0">
                <a:solidFill>
                  <a:srgbClr val="000000"/>
                </a:solidFill>
                <a:latin typeface="+mj-lt"/>
              </a:endParaRP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rgbClr val="000000"/>
                  </a:solidFill>
                  <a:latin typeface="+mj-lt"/>
                </a:rPr>
                <a:t>217.6M People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rgbClr val="000000"/>
                  </a:solidFill>
                  <a:latin typeface="+mj-lt"/>
                </a:rPr>
                <a:t>(78.6%)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EF20043-DA06-4AD4-8E87-013B929AA6AE}"/>
                </a:ext>
              </a:extLst>
            </p:cNvPr>
            <p:cNvSpPr txBox="1"/>
            <p:nvPr/>
          </p:nvSpPr>
          <p:spPr>
            <a:xfrm>
              <a:off x="2554927" y="3233134"/>
              <a:ext cx="1608133" cy="1152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Past Year</a:t>
              </a:r>
            </a:p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Illicit Drug Use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59.3M People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(21.4%)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0645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ARTICULATE_DESIGN_ID_3_DEFAULT DESIGN" val="vSaTdbaW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SECTOMILLISECCONVERTED" val="1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1&quot;&gt;&lt;property id=&quot;20148&quot; value=&quot;5&quot;/&gt;&lt;property id=&quot;20300&quot; value=&quot;Slide 2 - &amp;quot;Learning Objectives&amp;quot;&quot;/&gt;&lt;property id=&quot;20307&quot; value=&quot;589&quot;/&gt;&lt;/object&gt;&lt;object type=&quot;3&quot; unique_id=&quot;178552&quot;&gt;&lt;property id=&quot;20148&quot; value=&quot;5&quot;/&gt;&lt;property id=&quot;20300&quot; value=&quot;Slide 3 - &amp;quot;Learning Objectives&amp;quot;&quot;/&gt;&lt;property id=&quot;20307&quot; value=&quot;591&quot;/&gt;&lt;/object&gt;&lt;object type=&quot;3&quot; unique_id=&quot;178553&quot;&gt;&lt;property id=&quot;20148&quot; value=&quot;5&quot;/&gt;&lt;property id=&quot;20300&quot; value=&quot;Slide 4 - &amp;quot;Session Purpose&amp;quot;&quot;/&gt;&lt;property id=&quot;20307&quot; value=&quot;592&quot;/&gt;&lt;/object&gt;&lt;object type=&quot;3&quot; unique_id=&quot;178554&quot;&gt;&lt;property id=&quot;20148&quot; value=&quot;5&quot;/&gt;&lt;property id=&quot;20300&quot; value=&quot;Slide 5 - &amp;quot;This Training Will NOT…&amp;quot;&quot;/&gt;&lt;property id=&quot;20307&quot; value=&quot;593&quot;/&gt;&lt;/object&gt;&lt;object type=&quot;3&quot; unique_id=&quot;178555&quot;&gt;&lt;property id=&quot;20148&quot; value=&quot;5&quot;/&gt;&lt;property id=&quot;20300&quot; value=&quot;Slide 6 - &amp;quot;What is a “Drug”?&amp;quot;&quot;/&gt;&lt;property id=&quot;20307&quot; value=&quot;594&quot;/&gt;&lt;/object&gt;&lt;object type=&quot;3&quot; unique_id=&quot;178556&quot;&gt;&lt;property id=&quot;20148&quot; value=&quot;5&quot;/&gt;&lt;property id=&quot;20300&quot; value=&quot;Slide 7 - &amp;quot;How Many People Use Drugs?&amp;amp;#x09;&amp;quot;&quot;/&gt;&lt;property id=&quot;20307&quot; value=&quot;595&quot;/&gt;&lt;/object&gt;&lt;object type=&quot;3&quot; unique_id=&quot;178559&quot;&gt;&lt;property id=&quot;20148&quot; value=&quot;5&quot;/&gt;&lt;property id=&quot;20300&quot; value=&quot;Slide 10 - &amp;quot;Eye Examinations: Detecting Signs of Drug Influence&amp;quot;&quot;/&gt;&lt;property id=&quot;20307&quot; value=&quot;598&quot;/&gt;&lt;/object&gt;&lt;object type=&quot;3&quot; unique_id=&quot;178566&quot;&gt;&lt;property id=&quot;20148&quot; value=&quot;5&quot;/&gt;&lt;property id=&quot;20300&quot; value=&quot;Slide 14 - &amp;quot;Vertical Gaze Nystagmus&amp;quot;&quot;/&gt;&lt;property id=&quot;20307&quot; value=&quot;605&quot;/&gt;&lt;/object&gt;&lt;object type=&quot;3&quot; unique_id=&quot;178567&quot;&gt;&lt;property id=&quot;20148&quot; value=&quot;5&quot;/&gt;&lt;property id=&quot;20300&quot; value=&quot;Slide 20 - &amp;quot;Drug Categories and Their Observable Effects &amp;quot;&quot;/&gt;&lt;property id=&quot;20307&quot; value=&quot;606&quot;/&gt;&lt;/object&gt;&lt;object type=&quot;3&quot; unique_id=&quot;178568&quot;&gt;&lt;property id=&quot;20148&quot; value=&quot;5&quot;/&gt;&lt;property id=&quot;20300&quot; value=&quot;Slide 21 - &amp;quot;CNS Depressants&amp;quot;&quot;/&gt;&lt;property id=&quot;20307&quot; value=&quot;607&quot;/&gt;&lt;/object&gt;&lt;object type=&quot;3&quot; unique_id=&quot;178569&quot;&gt;&lt;property id=&quot;20148&quot; value=&quot;5&quot;/&gt;&lt;property id=&quot;20300&quot; value=&quot;Slide 22 - &amp;quot;Indicators of  CNS Depressant Influence&amp;quot;&quot;/&gt;&lt;property id=&quot;20307&quot; value=&quot;608&quot;/&gt;&lt;/object&gt;&lt;object type=&quot;3&quot; unique_id=&quot;178570&quot;&gt;&lt;property id=&quot;20148&quot; value=&quot;5&quot;/&gt;&lt;property id=&quot;20300&quot; value=&quot;Slide 23 - &amp;quot;CNS Stimulants&amp;quot;&quot;/&gt;&lt;property id=&quot;20307&quot; value=&quot;609&quot;/&gt;&lt;/object&gt;&lt;object type=&quot;3&quot; unique_id=&quot;178571&quot;&gt;&lt;property id=&quot;20148&quot; value=&quot;5&quot;/&gt;&lt;property id=&quot;20300&quot; value=&quot;Slide 24 - &amp;quot;Indicators of CNS Stimulant Influence&amp;quot;&quot;/&gt;&lt;property id=&quot;20307&quot; value=&quot;610&quot;/&gt;&lt;/object&gt;&lt;object type=&quot;3&quot; unique_id=&quot;178572&quot;&gt;&lt;property id=&quot;20148&quot; value=&quot;5&quot;/&gt;&lt;property id=&quot;20300&quot; value=&quot;Slide 25 - &amp;quot;Hallucinogens&amp;quot;&quot;/&gt;&lt;property id=&quot;20307&quot; value=&quot;611&quot;/&gt;&lt;/object&gt;&lt;object type=&quot;3&quot; unique_id=&quot;178573&quot;&gt;&lt;property id=&quot;20148&quot; value=&quot;5&quot;/&gt;&lt;property id=&quot;20300&quot; value=&quot;Slide 26 - &amp;quot;Indicators of  Hallucinogen Influence&amp;quot;&quot;/&gt;&lt;property id=&quot;20307&quot; value=&quot;612&quot;/&gt;&lt;/object&gt;&lt;object type=&quot;3&quot; unique_id=&quot;178574&quot;&gt;&lt;property id=&quot;20148&quot; value=&quot;5&quot;/&gt;&lt;property id=&quot;20300&quot; value=&quot;Slide 27 - &amp;quot;Dissociative Anesthetics&amp;quot;&quot;/&gt;&lt;property id=&quot;20307&quot; value=&quot;613&quot;/&gt;&lt;/object&gt;&lt;object type=&quot;3&quot; unique_id=&quot;178575&quot;&gt;&lt;property id=&quot;20148&quot; value=&quot;5&quot;/&gt;&lt;property id=&quot;20300&quot; value=&quot;Slide 28 - &amp;quot;Indicators of Dissociative Anesthetic Influence&amp;quot;&quot;/&gt;&lt;property id=&quot;20307&quot; value=&quot;614&quot;/&gt;&lt;/object&gt;&lt;object type=&quot;3&quot; unique_id=&quot;178576&quot;&gt;&lt;property id=&quot;20148&quot; value=&quot;5&quot;/&gt;&lt;property id=&quot;20300&quot; value=&quot;Slide 29 - &amp;quot;Narcotic Analgesics&amp;quot;&quot;/&gt;&lt;property id=&quot;20307&quot; value=&quot;615&quot;/&gt;&lt;/object&gt;&lt;object type=&quot;3&quot; unique_id=&quot;178577&quot;&gt;&lt;property id=&quot;20148&quot; value=&quot;5&quot;/&gt;&lt;property id=&quot;20300&quot; value=&quot;Slide 31 - &amp;quot;“Tolerance”&amp;quot;&quot;/&gt;&lt;property id=&quot;20307&quot; value=&quot;616&quot;/&gt;&lt;/object&gt;&lt;object type=&quot;3&quot; unique_id=&quot;178578&quot;&gt;&lt;property id=&quot;20148&quot; value=&quot;5&quot;/&gt;&lt;property id=&quot;20300&quot; value=&quot;Slide 30 - &amp;quot;Indicators of Narcotic Analgesic Influence&amp;quot;&quot;/&gt;&lt;property id=&quot;20307&quot; value=&quot;617&quot;/&gt;&lt;/object&gt;&lt;object type=&quot;3&quot; unique_id=&quot;178579&quot;&gt;&lt;property id=&quot;20148&quot; value=&quot;5&quot;/&gt;&lt;property id=&quot;20300&quot; value=&quot;Slide 32 - &amp;quot;Inhalants&amp;quot;&quot;/&gt;&lt;property id=&quot;20307&quot; value=&quot;618&quot;/&gt;&lt;/object&gt;&lt;object type=&quot;3&quot; unique_id=&quot;178580&quot;&gt;&lt;property id=&quot;20148&quot; value=&quot;5&quot;/&gt;&lt;property id=&quot;20300&quot; value=&quot;Slide 33 - &amp;quot;Indicators of Inhalant Influence &amp;quot;&quot;/&gt;&lt;property id=&quot;20307&quot; value=&quot;619&quot;/&gt;&lt;/object&gt;&lt;object type=&quot;3&quot; unique_id=&quot;178581&quot;&gt;&lt;property id=&quot;20148&quot; value=&quot;5&quot;/&gt;&lt;property id=&quot;20300&quot; value=&quot;Slide 34 - &amp;quot;Cannabis&amp;quot;&quot;/&gt;&lt;property id=&quot;20307&quot; value=&quot;620&quot;/&gt;&lt;/object&gt;&lt;object type=&quot;3&quot; unique_id=&quot;178582&quot;&gt;&lt;property id=&quot;20148&quot; value=&quot;5&quot;/&gt;&lt;property id=&quot;20300&quot; value=&quot;Slide 35 - &amp;quot;Indicators of Cannabis Influence&amp;quot;&quot;/&gt;&lt;property id=&quot;20307&quot; value=&quot;621&quot;/&gt;&lt;/object&gt;&lt;object type=&quot;3&quot; unique_id=&quot;178583&quot;&gt;&lt;property id=&quot;20148&quot; value=&quot;5&quot;/&gt;&lt;property id=&quot;20300&quot; value=&quot;Slide 36 - &amp;quot;Combinations of Drugs&amp;quot;&quot;/&gt;&lt;property id=&quot;20307&quot; value=&quot;622&quot;/&gt;&lt;/object&gt;&lt;object type=&quot;3&quot; unique_id=&quot;178584&quot;&gt;&lt;property id=&quot;20148&quot; value=&quot;5&quot;/&gt;&lt;property id=&quot;20300&quot; value=&quot;Slide 37 - &amp;quot;Common Combinations of Drugs&amp;quot;&quot;/&gt;&lt;property id=&quot;20307&quot; value=&quot;623&quot;/&gt;&lt;/object&gt;&lt;object type=&quot;3&quot; unique_id=&quot;178585&quot;&gt;&lt;property id=&quot;20148&quot; value=&quot;5&quot;/&gt;&lt;property id=&quot;20300&quot; value=&quot;Slide 38 - &amp;quot;Possible Effects  of Drug Combinations &amp;quot;&quot;/&gt;&lt;property id=&quot;20307&quot; value=&quot;624&quot;/&gt;&lt;/object&gt;&lt;object type=&quot;3&quot; unique_id=&quot;178586&quot;&gt;&lt;property id=&quot;20148&quot; value=&quot;5&quot;/&gt;&lt;property id=&quot;20300&quot; value=&quot;Slide 39 - &amp;quot;Dealing With Suspected Drug Influence or Medical Impairment&amp;quot;&quot;/&gt;&lt;property id=&quot;20307&quot; value=&quot;625&quot;/&gt;&lt;/object&gt;&lt;object type=&quot;3&quot; unique_id=&quot;178587&quot;&gt;&lt;property id=&quot;20148&quot; value=&quot;5&quot;/&gt;&lt;property id=&quot;20300&quot; value=&quot;Slide 40 - &amp;quot;Questions?&amp;quot;&quot;/&gt;&lt;property id=&quot;20307&quot; value=&quot;626&quot;/&gt;&lt;/object&gt;&lt;object type=&quot;3&quot; unique_id=&quot;178593&quot;&gt;&lt;property id=&quot;20148&quot; value=&quot;5&quot;/&gt;&lt;property id=&quot;20300&quot; value=&quot;Slide 1 - &amp;quot;Introduction to Drugged Driving &amp;quot;&quot;/&gt;&lt;property id=&quot;20307&quot; value=&quot;643&quot;/&gt;&lt;/object&gt;&lt;object type=&quot;3&quot; unique_id=&quot;178594&quot;&gt;&lt;property id=&quot;20148&quot; value=&quot;5&quot;/&gt;&lt;property id=&quot;20300&quot; value=&quot;Slide 8 - &amp;quot;NSDUH Self-Reported Drug Use&amp;quot;&quot;/&gt;&lt;property id=&quot;20307&quot; value=&quot;629&quot;/&gt;&lt;/object&gt;&lt;object type=&quot;3&quot; unique_id=&quot;178595&quot;&gt;&lt;property id=&quot;20148&quot; value=&quot;5&quot;/&gt;&lt;property id=&quot;20300&quot; value=&quot;Slide 9 - &amp;quot;Alcohol and Drug Use&amp;quot;&quot;/&gt;&lt;property id=&quot;20307&quot; value=&quot;630&quot;/&gt;&lt;/object&gt;&lt;object type=&quot;3&quot; unique_id=&quot;178596&quot;&gt;&lt;property id=&quot;20148&quot; value=&quot;5&quot;/&gt;&lt;property id=&quot;20300&quot; value=&quot;Slide 11 - &amp;quot;Gaze Nystagmus&amp;quot;&quot;/&gt;&lt;property id=&quot;20307&quot; value=&quot;633&quot;/&gt;&lt;/object&gt;&lt;object type=&quot;3&quot; unique_id=&quot;178597&quot;&gt;&lt;property id=&quot;20148&quot; value=&quot;5&quot;/&gt;&lt;property id=&quot;20300&quot; value=&quot;Slide 12 - &amp;quot;Resting Nystagmus&amp;quot;&quot;/&gt;&lt;property id=&quot;20307&quot; value=&quot;632&quot;/&gt;&lt;/object&gt;&lt;object type=&quot;3&quot; unique_id=&quot;178598&quot;&gt;&lt;property id=&quot;20148&quot; value=&quot;5&quot;/&gt;&lt;property id=&quot;20300&quot; value=&quot;Slide 13 - &amp;quot;Horizontal Gaze Nystagmus&amp;quot;&quot;/&gt;&lt;property id=&quot;20307&quot; value=&quot;631&quot;/&gt;&lt;/object&gt;&lt;object type=&quot;3&quot; unique_id=&quot;178599&quot;&gt;&lt;property id=&quot;20148&quot; value=&quot;5&quot;/&gt;&lt;property id=&quot;20300&quot; value=&quot;Slide 15 - &amp;quot;Pupil Size Observations&amp;quot;&quot;/&gt;&lt;property id=&quot;20307&quot; value=&quot;639&quot;/&gt;&lt;/object&gt;&lt;object type=&quot;3&quot; unique_id=&quot;178600&quot;&gt;&lt;property id=&quot;20148&quot; value=&quot;5&quot;/&gt;&lt;property id=&quot;20300&quot; value=&quot;Slide 16 - &amp;quot;Dilated Pupils&amp;quot;&quot;/&gt;&lt;property id=&quot;20307&quot; value=&quot;640&quot;/&gt;&lt;/object&gt;&lt;object type=&quot;3&quot; unique_id=&quot;178601&quot;&gt;&lt;property id=&quot;20148&quot; value=&quot;5&quot;/&gt;&lt;property id=&quot;20300&quot; value=&quot;Slide 17 - &amp;quot;Constricted Pupils &amp;quot;&quot;/&gt;&lt;property id=&quot;20307&quot; value=&quot;641&quot;/&gt;&lt;/object&gt;&lt;object type=&quot;3&quot; unique_id=&quot;178602&quot;&gt;&lt;property id=&quot;20148&quot; value=&quot;5&quot;/&gt;&lt;property id=&quot;20300&quot; value=&quot;Slide 18 - &amp;quot;Medical Conditions That May Mimic Drug Impairment&amp;quot;&quot;/&gt;&lt;property id=&quot;20307&quot; value=&quot;637&quot;/&gt;&lt;/object&gt;&lt;object type=&quot;3&quot; unique_id=&quot;178603&quot;&gt;&lt;property id=&quot;20148&quot; value=&quot;5&quot;/&gt;&lt;property id=&quot;20300&quot; value=&quot;Slide 19 - &amp;quot;Methods of Administration&amp;quot;&quot;/&gt;&lt;property id=&quot;20307&quot; value=&quot;642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3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5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d1f51b4b-47f1-4e3b-a064-a1e52dfcf961">
      <Terms xmlns="http://schemas.microsoft.com/office/infopath/2007/PartnerControls"/>
    </lcf76f155ced4ddcb4097134ff3c332f>
    <_Flow_SignoffStatus xmlns="d1f51b4b-47f1-4e3b-a064-a1e52dfcf961" xsi:nil="true"/>
    <TaxCatchAll xmlns="bb67591a-a4e0-4be5-8606-6b03c887204c" xsi:nil="true"/>
  </documentManagement>
</p:properties>
</file>

<file path=customXml/itemProps1.xml><?xml version="1.0" encoding="utf-8"?>
<ds:datastoreItem xmlns:ds="http://schemas.openxmlformats.org/officeDocument/2006/customXml" ds:itemID="{7EF9AA7A-7259-4886-94B0-F76521263AB4}"/>
</file>

<file path=customXml/itemProps2.xml><?xml version="1.0" encoding="utf-8"?>
<ds:datastoreItem xmlns:ds="http://schemas.openxmlformats.org/officeDocument/2006/customXml" ds:itemID="{5162E64D-B8B2-4FD6-AAC9-9DB8ACD53723}"/>
</file>

<file path=customXml/itemProps3.xml><?xml version="1.0" encoding="utf-8"?>
<ds:datastoreItem xmlns:ds="http://schemas.openxmlformats.org/officeDocument/2006/customXml" ds:itemID="{62AD1176-B141-4DF4-8751-ED2B82A3128F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0</TotalTime>
  <Words>1221</Words>
  <Application>Microsoft Macintosh PowerPoint</Application>
  <PresentationFormat>On-screen Show (4:3)</PresentationFormat>
  <Paragraphs>435</Paragraphs>
  <Slides>37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5_Default Design</vt:lpstr>
      <vt:lpstr>Drawing</vt:lpstr>
      <vt:lpstr>Clip</vt:lpstr>
      <vt:lpstr>Introduction to Drugged Driving </vt:lpstr>
      <vt:lpstr>Learning Objectives</vt:lpstr>
      <vt:lpstr>Learning Objectives</vt:lpstr>
      <vt:lpstr>Session Purpose</vt:lpstr>
      <vt:lpstr>This Training Will NOT…</vt:lpstr>
      <vt:lpstr>What is a “Drug”?</vt:lpstr>
      <vt:lpstr>How Many People Use Drugs? </vt:lpstr>
      <vt:lpstr>NSDUH Self-Reported Drug Use</vt:lpstr>
      <vt:lpstr>Alcohol and Drug Use</vt:lpstr>
      <vt:lpstr>Eye Examinations: Detecting Signs of Drug Influence</vt:lpstr>
      <vt:lpstr>Gaze Nystagmus</vt:lpstr>
      <vt:lpstr>Resting Nystagmus</vt:lpstr>
      <vt:lpstr>Horizontal Gaze Nystagmus</vt:lpstr>
      <vt:lpstr>Vertical Gaze Nystagmus</vt:lpstr>
      <vt:lpstr>Pupil Size Observations</vt:lpstr>
      <vt:lpstr>Dilated Pupils</vt:lpstr>
      <vt:lpstr>Constricted Pupils </vt:lpstr>
      <vt:lpstr>Medical Conditions That May Mimic Drug Impairment</vt:lpstr>
      <vt:lpstr>Methods of Administration</vt:lpstr>
      <vt:lpstr>Drug Categories and Their Observable Effects </vt:lpstr>
      <vt:lpstr>CNS Depressants</vt:lpstr>
      <vt:lpstr>Indicators of  CNS Depressant Influence</vt:lpstr>
      <vt:lpstr>CNS Stimulants</vt:lpstr>
      <vt:lpstr>Indicators of CNS Stimulant Influence</vt:lpstr>
      <vt:lpstr>Hallucinogens</vt:lpstr>
      <vt:lpstr>Indicators of  Hallucinogen Influence</vt:lpstr>
      <vt:lpstr>Dissociative Anesthetics</vt:lpstr>
      <vt:lpstr>Indicators of Dissociative Anesthetic Influence</vt:lpstr>
      <vt:lpstr>Narcotic Analgesics</vt:lpstr>
      <vt:lpstr>Indicators of Narcotic Analgesic Influence</vt:lpstr>
      <vt:lpstr>Inhalants</vt:lpstr>
      <vt:lpstr>Indicators of Inhalant Influence </vt:lpstr>
      <vt:lpstr>Cannabis</vt:lpstr>
      <vt:lpstr>Indicators of Cannabis Influence</vt:lpstr>
      <vt:lpstr>Common Combinations of Drugs</vt:lpstr>
      <vt:lpstr>Dealing With Suspected Drug Influence or Medical Impairment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2021-02-10T19:11:31Z</dcterms:created>
  <dcterms:modified xsi:type="dcterms:W3CDTF">2023-01-23T12:42:34Z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F34B7DC4-90D9-4A57-9588-BD50567CB932</vt:lpwstr>
  </property>
  <property fmtid="{D5CDD505-2E9C-101B-9397-08002B2CF9AE}" pid="3" name="ArticulatePath">
    <vt:lpwstr>SFST_PPT_Intro to Drugged Driving January 2020</vt:lpwstr>
  </property>
  <property fmtid="{D5CDD505-2E9C-101B-9397-08002B2CF9AE}" pid="4" name="ContentTypeId">
    <vt:lpwstr>0x010100A31DCCF0BBFCB640886DBD6AA5C4DF7C</vt:lpwstr>
  </property>
</Properties>
</file>